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8" r:id="rId3"/>
    <p:sldId id="259" r:id="rId4"/>
    <p:sldId id="261" r:id="rId5"/>
    <p:sldId id="286" r:id="rId6"/>
    <p:sldId id="290" r:id="rId7"/>
    <p:sldId id="268" r:id="rId8"/>
    <p:sldId id="288" r:id="rId9"/>
    <p:sldId id="264" r:id="rId10"/>
    <p:sldId id="270" r:id="rId11"/>
    <p:sldId id="271" r:id="rId12"/>
    <p:sldId id="272" r:id="rId13"/>
    <p:sldId id="291" r:id="rId14"/>
    <p:sldId id="294" r:id="rId15"/>
    <p:sldId id="292" r:id="rId16"/>
    <p:sldId id="29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DD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74" autoAdjust="0"/>
    <p:restoredTop sz="94660"/>
  </p:normalViewPr>
  <p:slideViewPr>
    <p:cSldViewPr snapToGrid="0">
      <p:cViewPr varScale="1">
        <p:scale>
          <a:sx n="71" d="100"/>
          <a:sy n="71" d="100"/>
        </p:scale>
        <p:origin x="40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1809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3531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5178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6357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932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08774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17811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4105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7888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9795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676262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6555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233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687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605575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373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9/12/2023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590563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26359" y="269003"/>
            <a:ext cx="8048367" cy="2237946"/>
          </a:xfrm>
        </p:spPr>
        <p:txBody>
          <a:bodyPr/>
          <a:lstStyle/>
          <a:p>
            <a:pPr algn="ctr"/>
            <a:r>
              <a:rPr lang="en-US" sz="4000" b="1" dirty="0">
                <a:solidFill>
                  <a:schemeClr val="tx1"/>
                </a:solidFill>
                <a:latin typeface="Arial" panose="020B0604020202020204" pitchFamily="34" charset="0"/>
                <a:cs typeface="Arial" panose="020B0604020202020204" pitchFamily="34" charset="0"/>
              </a:rPr>
              <a:t>Assessment and Control of Losses during Sugar Production in Pakistan</a:t>
            </a:r>
            <a:endParaRPr lang="en-US" sz="4000" dirty="0">
              <a:solidFill>
                <a:schemeClr val="tx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398701" y="3003298"/>
            <a:ext cx="7503684" cy="3575222"/>
          </a:xfrm>
        </p:spPr>
        <p:txBody>
          <a:bodyPr>
            <a:noAutofit/>
          </a:bodyPr>
          <a:lstStyle/>
          <a:p>
            <a:pPr algn="ctr"/>
            <a:r>
              <a:rPr lang="en-US" sz="2800" b="1" dirty="0" smtClean="0">
                <a:solidFill>
                  <a:schemeClr val="tx1"/>
                </a:solidFill>
                <a:latin typeface="Arial" panose="020B0604020202020204" pitchFamily="34" charset="0"/>
                <a:cs typeface="Arial" panose="020B0604020202020204" pitchFamily="34" charset="0"/>
              </a:rPr>
              <a:t>Presented By:</a:t>
            </a:r>
          </a:p>
          <a:p>
            <a:pPr algn="ctr"/>
            <a:endParaRPr lang="en-US" sz="2400" dirty="0" smtClean="0">
              <a:solidFill>
                <a:schemeClr val="tx1"/>
              </a:solidFill>
              <a:latin typeface="Arial" panose="020B0604020202020204" pitchFamily="34" charset="0"/>
              <a:cs typeface="Arial" panose="020B0604020202020204" pitchFamily="34" charset="0"/>
            </a:endParaRPr>
          </a:p>
          <a:p>
            <a:pPr algn="ctr"/>
            <a:r>
              <a:rPr lang="en-US" sz="2400" dirty="0" smtClean="0">
                <a:solidFill>
                  <a:schemeClr val="tx1"/>
                </a:solidFill>
                <a:latin typeface="Arial" panose="020B0604020202020204" pitchFamily="34" charset="0"/>
                <a:cs typeface="Arial" panose="020B0604020202020204" pitchFamily="34" charset="0"/>
              </a:rPr>
              <a:t>Abdul Basit</a:t>
            </a:r>
          </a:p>
          <a:p>
            <a:pPr algn="ctr"/>
            <a:r>
              <a:rPr lang="en-US" sz="2400" dirty="0" smtClean="0">
                <a:solidFill>
                  <a:schemeClr val="tx1"/>
                </a:solidFill>
                <a:latin typeface="Arial" panose="020B0604020202020204" pitchFamily="34" charset="0"/>
                <a:cs typeface="Arial" panose="020B0604020202020204" pitchFamily="34" charset="0"/>
              </a:rPr>
              <a:t>Assistant Manager QC &amp; LAB</a:t>
            </a:r>
          </a:p>
          <a:p>
            <a:pPr algn="ctr"/>
            <a:endParaRPr lang="en-US" sz="2400" dirty="0" smtClean="0">
              <a:solidFill>
                <a:schemeClr val="tx1"/>
              </a:solidFill>
              <a:latin typeface="Arial" panose="020B0604020202020204" pitchFamily="34" charset="0"/>
              <a:cs typeface="Arial" panose="020B0604020202020204" pitchFamily="34" charset="0"/>
            </a:endParaRPr>
          </a:p>
          <a:p>
            <a:pPr algn="ctr"/>
            <a:endParaRPr lang="en-US" sz="2400" dirty="0">
              <a:solidFill>
                <a:schemeClr val="tx1"/>
              </a:solidFill>
              <a:latin typeface="Arial" panose="020B0604020202020204" pitchFamily="34" charset="0"/>
              <a:cs typeface="Arial" panose="020B0604020202020204" pitchFamily="34" charset="0"/>
            </a:endParaRPr>
          </a:p>
          <a:p>
            <a:pPr algn="ctr"/>
            <a:r>
              <a:rPr lang="en-US" sz="2800" b="1" dirty="0" smtClean="0">
                <a:solidFill>
                  <a:schemeClr val="tx1"/>
                </a:solidFill>
                <a:latin typeface="Arial" panose="020B0604020202020204" pitchFamily="34" charset="0"/>
                <a:cs typeface="Arial" panose="020B0604020202020204" pitchFamily="34" charset="0"/>
              </a:rPr>
              <a:t>Sheikhoo Sugar Mills Limited, Kot Addu</a:t>
            </a:r>
            <a:endParaRPr lang="en-US"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9023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4616" y="518984"/>
            <a:ext cx="9889996" cy="1006388"/>
          </a:xfrm>
        </p:spPr>
        <p:txBody>
          <a:bodyPr>
            <a:normAutofit fontScale="90000"/>
          </a:bodyPr>
          <a:lstStyle/>
          <a:p>
            <a:r>
              <a:rPr lang="en-US" sz="3200" b="1" dirty="0" smtClean="0">
                <a:latin typeface="Arial" panose="020B0604020202020204" pitchFamily="34" charset="0"/>
                <a:cs typeface="Arial" panose="020B0604020202020204" pitchFamily="34" charset="0"/>
              </a:rPr>
              <a:t>2.4 Calculations used for undetermined losses in Pakistan</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69989" y="1631092"/>
            <a:ext cx="9634623" cy="4876800"/>
          </a:xfrm>
        </p:spPr>
        <p:txBody>
          <a:bodyPr>
            <a:noAutofit/>
          </a:bodyPr>
          <a:lstStyle/>
          <a:p>
            <a:pPr marL="0" indent="0" algn="just">
              <a:buNone/>
            </a:pPr>
            <a:r>
              <a:rPr lang="en-US" sz="2000" dirty="0" smtClean="0">
                <a:solidFill>
                  <a:schemeClr val="tx1"/>
                </a:solidFill>
                <a:latin typeface="Arial" panose="020B0604020202020204" pitchFamily="34" charset="0"/>
                <a:cs typeface="Arial" panose="020B0604020202020204" pitchFamily="34" charset="0"/>
              </a:rPr>
              <a:t>	The quantum for undetermined loss is calculated as per equations given below,   </a:t>
            </a:r>
            <a:endParaRPr lang="en-US" sz="2000" dirty="0">
              <a:solidFill>
                <a:schemeClr val="tx1"/>
              </a:solidFill>
              <a:latin typeface="Arial" panose="020B0604020202020204" pitchFamily="34" charset="0"/>
              <a:cs typeface="Arial" panose="020B0604020202020204" pitchFamily="34" charset="0"/>
            </a:endParaRPr>
          </a:p>
          <a:p>
            <a:pPr marL="0" indent="0" algn="just">
              <a:buNone/>
            </a:pPr>
            <a:r>
              <a:rPr lang="en-US" sz="2000" dirty="0" smtClean="0">
                <a:solidFill>
                  <a:schemeClr val="tx1"/>
                </a:solidFill>
                <a:latin typeface="Arial" panose="020B0604020202020204" pitchFamily="34" charset="0"/>
                <a:cs typeface="Arial" panose="020B0604020202020204" pitchFamily="34" charset="0"/>
              </a:rPr>
              <a:t>	   Mass of sucrose in mixed juice</a:t>
            </a:r>
          </a:p>
          <a:p>
            <a:pPr marL="0" indent="0" algn="just">
              <a:buNone/>
            </a:pPr>
            <a:r>
              <a:rPr lang="en-US" sz="2000" dirty="0" smtClean="0">
                <a:solidFill>
                  <a:schemeClr val="tx1"/>
                </a:solidFill>
                <a:latin typeface="Arial" panose="020B0604020202020204" pitchFamily="34" charset="0"/>
                <a:cs typeface="Arial" panose="020B0604020202020204" pitchFamily="34" charset="0"/>
              </a:rPr>
              <a:t>	+ Mass of sucrose in bagasse</a:t>
            </a:r>
          </a:p>
          <a:p>
            <a:pPr marL="0" indent="0" algn="just">
              <a:buNone/>
            </a:pPr>
            <a:r>
              <a:rPr lang="en-US" sz="2000" dirty="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  Mass of sucrose in cane</a:t>
            </a:r>
          </a:p>
          <a:p>
            <a:pPr marL="0" indent="0" algn="just">
              <a:buNone/>
            </a:pPr>
            <a:endParaRPr lang="en-US" sz="2000" dirty="0" smtClean="0">
              <a:solidFill>
                <a:schemeClr val="tx1"/>
              </a:solidFill>
              <a:latin typeface="Arial" panose="020B0604020202020204" pitchFamily="34" charset="0"/>
              <a:cs typeface="Arial" panose="020B0604020202020204" pitchFamily="34" charset="0"/>
            </a:endParaRPr>
          </a:p>
          <a:p>
            <a:pPr marL="0" indent="0" algn="just">
              <a:buNone/>
            </a:pPr>
            <a:r>
              <a:rPr lang="en-US" sz="2000" dirty="0" smtClean="0">
                <a:solidFill>
                  <a:schemeClr val="tx1"/>
                </a:solidFill>
                <a:latin typeface="Arial" panose="020B0604020202020204" pitchFamily="34" charset="0"/>
                <a:cs typeface="Arial" panose="020B0604020202020204" pitchFamily="34" charset="0"/>
              </a:rPr>
              <a:t>	Mass </a:t>
            </a:r>
            <a:r>
              <a:rPr lang="en-US" sz="2000" dirty="0">
                <a:solidFill>
                  <a:schemeClr val="tx1"/>
                </a:solidFill>
                <a:latin typeface="Arial" panose="020B0604020202020204" pitchFamily="34" charset="0"/>
                <a:cs typeface="Arial" panose="020B0604020202020204" pitchFamily="34" charset="0"/>
              </a:rPr>
              <a:t>of sucrose in </a:t>
            </a:r>
            <a:r>
              <a:rPr lang="en-US" sz="2000" dirty="0" smtClean="0">
                <a:solidFill>
                  <a:schemeClr val="tx1"/>
                </a:solidFill>
                <a:latin typeface="Arial" panose="020B0604020202020204" pitchFamily="34" charset="0"/>
                <a:cs typeface="Arial" panose="020B0604020202020204" pitchFamily="34" charset="0"/>
              </a:rPr>
              <a:t>cane</a:t>
            </a:r>
          </a:p>
          <a:p>
            <a:pPr marL="0" indent="0" algn="just">
              <a:buNone/>
            </a:pPr>
            <a:r>
              <a:rPr lang="en-US" sz="2000" dirty="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 Mass of sucrose in Sugar</a:t>
            </a:r>
          </a:p>
          <a:p>
            <a:pPr marL="0" indent="0" algn="just">
              <a:buNone/>
            </a:pPr>
            <a:r>
              <a:rPr lang="en-US" sz="2000" dirty="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 Mass of sucrose in bagasse</a:t>
            </a:r>
          </a:p>
          <a:p>
            <a:pPr marL="0" indent="0" algn="just">
              <a:buNone/>
            </a:pPr>
            <a:r>
              <a:rPr lang="en-US" sz="2000" dirty="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 Mass of sucrose in mud</a:t>
            </a:r>
          </a:p>
          <a:p>
            <a:pPr marL="0" indent="0" algn="just">
              <a:buNone/>
            </a:pPr>
            <a:r>
              <a:rPr lang="en-US" sz="2000" dirty="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 Mass of sucrose in molasses</a:t>
            </a:r>
          </a:p>
          <a:p>
            <a:pPr marL="0" indent="0" algn="just">
              <a:buNone/>
            </a:pPr>
            <a:r>
              <a:rPr lang="en-US" sz="2000" dirty="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 Mass of sucrose lost undetermined</a:t>
            </a:r>
            <a:endParaRPr lang="en-US" sz="2000" dirty="0">
              <a:solidFill>
                <a:schemeClr val="tx1"/>
              </a:solidFill>
              <a:latin typeface="Arial" panose="020B0604020202020204" pitchFamily="34" charset="0"/>
              <a:cs typeface="Arial" panose="020B0604020202020204" pitchFamily="34" charset="0"/>
            </a:endParaRPr>
          </a:p>
        </p:txBody>
      </p:sp>
      <p:grpSp>
        <p:nvGrpSpPr>
          <p:cNvPr id="4" name="Group 3"/>
          <p:cNvGrpSpPr/>
          <p:nvPr/>
        </p:nvGrpSpPr>
        <p:grpSpPr>
          <a:xfrm>
            <a:off x="2515415" y="2939535"/>
            <a:ext cx="3880708" cy="384518"/>
            <a:chOff x="2515415" y="2923059"/>
            <a:chExt cx="3880708" cy="384518"/>
          </a:xfrm>
        </p:grpSpPr>
        <p:cxnSp>
          <p:nvCxnSpPr>
            <p:cNvPr id="11" name="Straight Connector 10"/>
            <p:cNvCxnSpPr/>
            <p:nvPr/>
          </p:nvCxnSpPr>
          <p:spPr>
            <a:xfrm>
              <a:off x="2515415" y="2923059"/>
              <a:ext cx="3880708" cy="14931"/>
            </a:xfrm>
            <a:prstGeom prst="line">
              <a:avLst/>
            </a:prstGeom>
          </p:spPr>
          <p:style>
            <a:lnRef idx="3">
              <a:schemeClr val="accent1"/>
            </a:lnRef>
            <a:fillRef idx="0">
              <a:schemeClr val="accent1"/>
            </a:fillRef>
            <a:effectRef idx="2">
              <a:schemeClr val="accent1"/>
            </a:effectRef>
            <a:fontRef idx="minor">
              <a:schemeClr val="tx1"/>
            </a:fontRef>
          </p:style>
        </p:cxnSp>
        <p:cxnSp>
          <p:nvCxnSpPr>
            <p:cNvPr id="7" name="Straight Connector 6"/>
            <p:cNvCxnSpPr/>
            <p:nvPr/>
          </p:nvCxnSpPr>
          <p:spPr>
            <a:xfrm>
              <a:off x="2515415" y="3292646"/>
              <a:ext cx="3880708" cy="14931"/>
            </a:xfrm>
            <a:prstGeom prst="line">
              <a:avLst/>
            </a:prstGeom>
          </p:spPr>
          <p:style>
            <a:lnRef idx="3">
              <a:schemeClr val="accent1"/>
            </a:lnRef>
            <a:fillRef idx="0">
              <a:schemeClr val="accent1"/>
            </a:fillRef>
            <a:effectRef idx="2">
              <a:schemeClr val="accent1"/>
            </a:effectRef>
            <a:fontRef idx="minor">
              <a:schemeClr val="tx1"/>
            </a:fontRef>
          </p:style>
        </p:cxnSp>
      </p:grpSp>
      <p:grpSp>
        <p:nvGrpSpPr>
          <p:cNvPr id="9" name="Group 8"/>
          <p:cNvGrpSpPr/>
          <p:nvPr/>
        </p:nvGrpSpPr>
        <p:grpSpPr>
          <a:xfrm>
            <a:off x="2433035" y="5975178"/>
            <a:ext cx="3880708" cy="384518"/>
            <a:chOff x="2515415" y="2923059"/>
            <a:chExt cx="3880708" cy="384518"/>
          </a:xfrm>
        </p:grpSpPr>
        <p:cxnSp>
          <p:nvCxnSpPr>
            <p:cNvPr id="10" name="Straight Connector 9"/>
            <p:cNvCxnSpPr/>
            <p:nvPr/>
          </p:nvCxnSpPr>
          <p:spPr>
            <a:xfrm>
              <a:off x="2515415" y="2923059"/>
              <a:ext cx="3880708" cy="14931"/>
            </a:xfrm>
            <a:prstGeom prst="line">
              <a:avLst/>
            </a:prstGeom>
          </p:spPr>
          <p:style>
            <a:lnRef idx="3">
              <a:schemeClr val="accent1"/>
            </a:lnRef>
            <a:fillRef idx="0">
              <a:schemeClr val="accent1"/>
            </a:fillRef>
            <a:effectRef idx="2">
              <a:schemeClr val="accent1"/>
            </a:effectRef>
            <a:fontRef idx="minor">
              <a:schemeClr val="tx1"/>
            </a:fontRef>
          </p:style>
        </p:cxnSp>
        <p:cxnSp>
          <p:nvCxnSpPr>
            <p:cNvPr id="12" name="Straight Connector 11"/>
            <p:cNvCxnSpPr/>
            <p:nvPr/>
          </p:nvCxnSpPr>
          <p:spPr>
            <a:xfrm>
              <a:off x="2515415" y="3292646"/>
              <a:ext cx="3880708" cy="14931"/>
            </a:xfrm>
            <a:prstGeom prst="line">
              <a:avLst/>
            </a:prstGeom>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3998491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6995" y="666858"/>
            <a:ext cx="10025448" cy="639661"/>
          </a:xfrm>
        </p:spPr>
        <p:txBody>
          <a:bodyPr>
            <a:normAutofit/>
          </a:bodyPr>
          <a:lstStyle/>
          <a:p>
            <a:r>
              <a:rPr lang="en-US" sz="3200" b="1" dirty="0" smtClean="0">
                <a:latin typeface="Arial" panose="020B0604020202020204" pitchFamily="34" charset="0"/>
                <a:cs typeface="Arial" panose="020B0604020202020204" pitchFamily="34" charset="0"/>
              </a:rPr>
              <a:t>2.5 Proposed calculations for </a:t>
            </a:r>
            <a:r>
              <a:rPr lang="en-US" sz="3200" b="1" dirty="0">
                <a:latin typeface="Arial" panose="020B0604020202020204" pitchFamily="34" charset="0"/>
                <a:cs typeface="Arial" panose="020B0604020202020204" pitchFamily="34" charset="0"/>
              </a:rPr>
              <a:t>undetermined </a:t>
            </a:r>
            <a:r>
              <a:rPr lang="en-US" sz="3200" b="1" dirty="0" smtClean="0">
                <a:latin typeface="Arial" panose="020B0604020202020204" pitchFamily="34" charset="0"/>
                <a:cs typeface="Arial" panose="020B0604020202020204" pitchFamily="34" charset="0"/>
              </a:rPr>
              <a:t>losses</a:t>
            </a:r>
            <a:endParaRPr lang="en-US" sz="3200" dirty="0"/>
          </a:p>
        </p:txBody>
      </p:sp>
      <p:sp>
        <p:nvSpPr>
          <p:cNvPr id="5" name="Content Placeholder 2"/>
          <p:cNvSpPr txBox="1">
            <a:spLocks/>
          </p:cNvSpPr>
          <p:nvPr/>
        </p:nvSpPr>
        <p:spPr>
          <a:xfrm>
            <a:off x="1260389" y="1433384"/>
            <a:ext cx="10462054" cy="5107459"/>
          </a:xfrm>
          <a:prstGeom prst="rect">
            <a:avLst/>
          </a:prstGeom>
          <a:noFill/>
          <a:ln>
            <a:noFill/>
          </a:ln>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Font typeface="Wingdings 3" charset="2"/>
              <a:buNone/>
            </a:pPr>
            <a:r>
              <a:rPr lang="en-US" dirty="0" smtClean="0">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It is very difficult to find undetermined losses during sugar processing and in Pakistan back calculation method is used to calculate undetermined losses. The proposed method for sorting undetermined loss instead of used method will help in finding the exact process location where these losses are occurring and a quick action on it will save us from bigger loss. </a:t>
            </a:r>
            <a:endParaRPr lang="en-US" b="1" dirty="0" smtClean="0">
              <a:solidFill>
                <a:schemeClr val="tx1"/>
              </a:solidFill>
              <a:latin typeface="Arial" panose="020B0604020202020204" pitchFamily="34" charset="0"/>
              <a:cs typeface="Arial" panose="020B0604020202020204" pitchFamily="34" charset="0"/>
            </a:endParaRPr>
          </a:p>
          <a:p>
            <a:pPr marL="0" indent="0" algn="just">
              <a:buFont typeface="Wingdings 3" charset="2"/>
              <a:buNone/>
            </a:pPr>
            <a:endParaRPr lang="en-US" b="1" dirty="0" smtClean="0">
              <a:solidFill>
                <a:schemeClr val="tx1"/>
              </a:solidFill>
              <a:latin typeface="Arial" panose="020B0604020202020204" pitchFamily="34" charset="0"/>
              <a:cs typeface="Arial" panose="020B0604020202020204" pitchFamily="34" charset="0"/>
            </a:endParaRPr>
          </a:p>
          <a:p>
            <a:pPr marL="0" indent="0" algn="just">
              <a:buFont typeface="Wingdings 3" charset="2"/>
              <a:buNone/>
            </a:pPr>
            <a:r>
              <a:rPr lang="en-US" dirty="0" smtClean="0">
                <a:solidFill>
                  <a:schemeClr val="tx1"/>
                </a:solidFill>
                <a:latin typeface="Arial" panose="020B0604020202020204" pitchFamily="34" charset="0"/>
                <a:cs typeface="Arial" panose="020B0604020202020204" pitchFamily="34" charset="0"/>
              </a:rPr>
              <a:t>Mass of sucrose in mixed juice - Mass of sucrose in (Clarified juice + mud</a:t>
            </a:r>
            <a:r>
              <a:rPr lang="en-US" dirty="0" smtClean="0">
                <a:solidFill>
                  <a:schemeClr val="tx1"/>
                </a:solidFill>
                <a:latin typeface="Arial" panose="020B0604020202020204" pitchFamily="34" charset="0"/>
                <a:cs typeface="Arial" panose="020B0604020202020204" pitchFamily="34" charset="0"/>
              </a:rPr>
              <a:t>)</a:t>
            </a:r>
            <a:endParaRPr lang="en-US" dirty="0" smtClean="0">
              <a:solidFill>
                <a:schemeClr val="tx1"/>
              </a:solidFill>
              <a:latin typeface="Arial" panose="020B0604020202020204" pitchFamily="34" charset="0"/>
              <a:cs typeface="Arial" panose="020B0604020202020204" pitchFamily="34" charset="0"/>
            </a:endParaRPr>
          </a:p>
          <a:p>
            <a:pPr marL="0" indent="0" algn="just">
              <a:buFont typeface="Wingdings 3" charset="2"/>
              <a:buNone/>
            </a:pPr>
            <a:r>
              <a:rPr lang="en-US" dirty="0" smtClean="0">
                <a:solidFill>
                  <a:srgbClr val="FF0000"/>
                </a:solidFill>
                <a:latin typeface="Arial" panose="020B0604020202020204" pitchFamily="34" charset="0"/>
                <a:cs typeface="Arial" panose="020B0604020202020204" pitchFamily="34" charset="0"/>
              </a:rPr>
              <a:t>=  Mass of sucrose lost undetermined (Due to abnormal pH &amp; temperature)</a:t>
            </a:r>
            <a:endParaRPr lang="en-US" dirty="0" smtClean="0">
              <a:latin typeface="Arial" panose="020B0604020202020204" pitchFamily="34" charset="0"/>
              <a:cs typeface="Arial" panose="020B0604020202020204" pitchFamily="34" charset="0"/>
            </a:endParaRPr>
          </a:p>
          <a:p>
            <a:pPr marL="0" indent="0" algn="just">
              <a:buFont typeface="Wingdings 3" charset="2"/>
              <a:buNone/>
            </a:pPr>
            <a:endParaRPr lang="en-US" dirty="0" smtClean="0">
              <a:latin typeface="Arial" panose="020B0604020202020204" pitchFamily="34" charset="0"/>
              <a:cs typeface="Arial" panose="020B0604020202020204" pitchFamily="34" charset="0"/>
            </a:endParaRPr>
          </a:p>
          <a:p>
            <a:pPr marL="0" indent="0" algn="just">
              <a:buNone/>
            </a:pPr>
            <a:r>
              <a:rPr lang="en-US" dirty="0" smtClean="0">
                <a:solidFill>
                  <a:schemeClr val="tx1"/>
                </a:solidFill>
                <a:latin typeface="Arial" panose="020B0604020202020204" pitchFamily="34" charset="0"/>
                <a:cs typeface="Arial" panose="020B0604020202020204" pitchFamily="34" charset="0"/>
              </a:rPr>
              <a:t>Mass of sucrose in clarified juice - Mass of sucrose in </a:t>
            </a:r>
            <a:r>
              <a:rPr lang="en-US" dirty="0" smtClean="0">
                <a:solidFill>
                  <a:schemeClr val="tx1"/>
                </a:solidFill>
                <a:latin typeface="Arial" panose="020B0604020202020204" pitchFamily="34" charset="0"/>
                <a:cs typeface="Arial" panose="020B0604020202020204" pitchFamily="34" charset="0"/>
              </a:rPr>
              <a:t>(syrup </a:t>
            </a:r>
            <a:r>
              <a:rPr lang="en-US" dirty="0" smtClean="0">
                <a:solidFill>
                  <a:schemeClr val="tx1"/>
                </a:solidFill>
                <a:latin typeface="Arial" panose="020B0604020202020204" pitchFamily="34" charset="0"/>
                <a:cs typeface="Arial" panose="020B0604020202020204" pitchFamily="34" charset="0"/>
              </a:rPr>
              <a:t>produced + </a:t>
            </a:r>
            <a:r>
              <a:rPr lang="en-US" dirty="0">
                <a:solidFill>
                  <a:schemeClr val="tx1"/>
                </a:solidFill>
                <a:latin typeface="Arial" panose="020B0604020202020204" pitchFamily="34" charset="0"/>
                <a:cs typeface="Arial" panose="020B0604020202020204" pitchFamily="34" charset="0"/>
              </a:rPr>
              <a:t>Entrainment </a:t>
            </a:r>
            <a:r>
              <a:rPr lang="en-US" dirty="0" smtClean="0">
                <a:solidFill>
                  <a:schemeClr val="tx1"/>
                </a:solidFill>
                <a:latin typeface="Arial" panose="020B0604020202020204" pitchFamily="34" charset="0"/>
                <a:cs typeface="Arial" panose="020B0604020202020204" pitchFamily="34" charset="0"/>
              </a:rPr>
              <a:t>loss)</a:t>
            </a:r>
            <a:endParaRPr lang="en-US" dirty="0" smtClean="0">
              <a:solidFill>
                <a:schemeClr val="tx1"/>
              </a:solidFill>
              <a:latin typeface="Arial" panose="020B0604020202020204" pitchFamily="34" charset="0"/>
              <a:cs typeface="Arial" panose="020B0604020202020204" pitchFamily="34" charset="0"/>
            </a:endParaRPr>
          </a:p>
          <a:p>
            <a:pPr marL="0" indent="0" algn="just">
              <a:buFont typeface="Wingdings 3" charset="2"/>
              <a:buNone/>
            </a:pPr>
            <a:r>
              <a:rPr lang="en-US" dirty="0" smtClean="0">
                <a:solidFill>
                  <a:srgbClr val="FF0000"/>
                </a:solidFill>
                <a:latin typeface="Arial" panose="020B0604020202020204" pitchFamily="34" charset="0"/>
                <a:cs typeface="Arial" panose="020B0604020202020204" pitchFamily="34" charset="0"/>
              </a:rPr>
              <a:t>=  Mass of sucrose lost undetermined (Due to high temperature &amp; retention time)</a:t>
            </a:r>
          </a:p>
          <a:p>
            <a:pPr marL="0" indent="0" algn="just">
              <a:buFont typeface="Wingdings 3" charset="2"/>
              <a:buNone/>
            </a:pPr>
            <a:endParaRPr lang="en-US" dirty="0" smtClean="0">
              <a:latin typeface="Arial" panose="020B0604020202020204" pitchFamily="34" charset="0"/>
              <a:cs typeface="Arial" panose="020B0604020202020204" pitchFamily="34" charset="0"/>
            </a:endParaRPr>
          </a:p>
          <a:p>
            <a:pPr marL="0" indent="0" algn="just">
              <a:buNone/>
            </a:pPr>
            <a:r>
              <a:rPr lang="en-US" dirty="0" smtClean="0">
                <a:solidFill>
                  <a:schemeClr val="tx1"/>
                </a:solidFill>
                <a:latin typeface="Arial" panose="020B0604020202020204" pitchFamily="34" charset="0"/>
                <a:cs typeface="Arial" panose="020B0604020202020204" pitchFamily="34" charset="0"/>
              </a:rPr>
              <a:t>Mass of sucrose in </a:t>
            </a:r>
            <a:r>
              <a:rPr lang="en-US" dirty="0" smtClean="0">
                <a:solidFill>
                  <a:schemeClr val="tx1"/>
                </a:solidFill>
                <a:latin typeface="Arial" panose="020B0604020202020204" pitchFamily="34" charset="0"/>
                <a:cs typeface="Arial" panose="020B0604020202020204" pitchFamily="34" charset="0"/>
              </a:rPr>
              <a:t>(syrup + Seed used) </a:t>
            </a:r>
            <a:r>
              <a:rPr lang="en-US" dirty="0">
                <a:solidFill>
                  <a:schemeClr val="tx1"/>
                </a:solidFill>
                <a:latin typeface="Arial" panose="020B0604020202020204" pitchFamily="34" charset="0"/>
                <a:cs typeface="Arial" panose="020B0604020202020204" pitchFamily="34" charset="0"/>
              </a:rPr>
              <a:t>-</a:t>
            </a:r>
            <a:r>
              <a:rPr lang="en-US"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Mass of Sucrose in (A heavy + Raw </a:t>
            </a:r>
            <a:r>
              <a:rPr lang="en-US" dirty="0" smtClean="0">
                <a:solidFill>
                  <a:schemeClr val="tx1"/>
                </a:solidFill>
                <a:latin typeface="Arial" panose="020B0604020202020204" pitchFamily="34" charset="0"/>
                <a:cs typeface="Arial" panose="020B0604020202020204" pitchFamily="34" charset="0"/>
              </a:rPr>
              <a:t>liquor</a:t>
            </a:r>
            <a:r>
              <a:rPr lang="en-US" dirty="0" smtClean="0">
                <a:solidFill>
                  <a:schemeClr val="tx1"/>
                </a:solidFill>
                <a:latin typeface="Arial" panose="020B0604020202020204" pitchFamily="34" charset="0"/>
                <a:cs typeface="Arial" panose="020B0604020202020204" pitchFamily="34" charset="0"/>
              </a:rPr>
              <a:t> + </a:t>
            </a:r>
            <a:r>
              <a:rPr lang="en-US" dirty="0">
                <a:solidFill>
                  <a:schemeClr val="tx1"/>
                </a:solidFill>
                <a:latin typeface="Arial" panose="020B0604020202020204" pitchFamily="34" charset="0"/>
                <a:cs typeface="Arial" panose="020B0604020202020204" pitchFamily="34" charset="0"/>
              </a:rPr>
              <a:t>Entrainment </a:t>
            </a:r>
            <a:r>
              <a:rPr lang="en-US" dirty="0" smtClean="0">
                <a:solidFill>
                  <a:schemeClr val="tx1"/>
                </a:solidFill>
                <a:latin typeface="Arial" panose="020B0604020202020204" pitchFamily="34" charset="0"/>
                <a:cs typeface="Arial" panose="020B0604020202020204" pitchFamily="34" charset="0"/>
              </a:rPr>
              <a:t>loss)</a:t>
            </a:r>
            <a:endParaRPr lang="en-US" dirty="0" smtClean="0">
              <a:solidFill>
                <a:schemeClr val="tx1"/>
              </a:solidFill>
              <a:latin typeface="Arial" panose="020B0604020202020204" pitchFamily="34" charset="0"/>
              <a:cs typeface="Arial" panose="020B0604020202020204" pitchFamily="34" charset="0"/>
            </a:endParaRPr>
          </a:p>
          <a:p>
            <a:pPr marL="0" indent="0" algn="just">
              <a:buFont typeface="Wingdings 3" charset="2"/>
              <a:buNone/>
            </a:pPr>
            <a:r>
              <a:rPr lang="en-US" dirty="0" smtClean="0">
                <a:solidFill>
                  <a:srgbClr val="FF0000"/>
                </a:solidFill>
                <a:latin typeface="Arial" panose="020B0604020202020204" pitchFamily="34" charset="0"/>
                <a:cs typeface="Arial" panose="020B0604020202020204" pitchFamily="34" charset="0"/>
              </a:rPr>
              <a:t>=  Mass of sucrose lost undetermined (Due to poor crystallization &amp; Centrifugation)</a:t>
            </a:r>
          </a:p>
          <a:p>
            <a:pPr marL="0" indent="0" algn="just">
              <a:buNone/>
            </a:pPr>
            <a:endParaRPr lang="en-US" dirty="0" smtClean="0">
              <a:latin typeface="Arial" panose="020B0604020202020204" pitchFamily="34" charset="0"/>
              <a:cs typeface="Arial" panose="020B0604020202020204" pitchFamily="34" charset="0"/>
            </a:endParaRPr>
          </a:p>
          <a:p>
            <a:pPr marL="0" indent="0" algn="just">
              <a:buNone/>
            </a:pPr>
            <a:r>
              <a:rPr lang="en-US" dirty="0" smtClean="0">
                <a:solidFill>
                  <a:schemeClr val="tx1"/>
                </a:solidFill>
                <a:latin typeface="Arial" panose="020B0604020202020204" pitchFamily="34" charset="0"/>
                <a:cs typeface="Arial" panose="020B0604020202020204" pitchFamily="34" charset="0"/>
              </a:rPr>
              <a:t>Mass </a:t>
            </a:r>
            <a:r>
              <a:rPr lang="en-US" dirty="0">
                <a:solidFill>
                  <a:schemeClr val="tx1"/>
                </a:solidFill>
                <a:latin typeface="Arial" panose="020B0604020202020204" pitchFamily="34" charset="0"/>
                <a:cs typeface="Arial" panose="020B0604020202020204" pitchFamily="34" charset="0"/>
              </a:rPr>
              <a:t>of sucrose in raw </a:t>
            </a:r>
            <a:r>
              <a:rPr lang="en-US" dirty="0" smtClean="0">
                <a:solidFill>
                  <a:schemeClr val="tx1"/>
                </a:solidFill>
                <a:latin typeface="Arial" panose="020B0604020202020204" pitchFamily="34" charset="0"/>
                <a:cs typeface="Arial" panose="020B0604020202020204" pitchFamily="34" charset="0"/>
              </a:rPr>
              <a:t>liquor </a:t>
            </a:r>
            <a:r>
              <a:rPr lang="en-US"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Mass of sucrose in </a:t>
            </a:r>
            <a:r>
              <a:rPr lang="en-US" dirty="0" smtClean="0">
                <a:solidFill>
                  <a:schemeClr val="tx1"/>
                </a:solidFill>
                <a:latin typeface="Arial" panose="020B0604020202020204" pitchFamily="34" charset="0"/>
                <a:cs typeface="Arial" panose="020B0604020202020204" pitchFamily="34" charset="0"/>
              </a:rPr>
              <a:t>(polished liquor + scum loss)</a:t>
            </a:r>
            <a:endParaRPr lang="en-US" dirty="0" smtClean="0">
              <a:solidFill>
                <a:schemeClr val="tx1"/>
              </a:solidFill>
              <a:latin typeface="Arial" panose="020B0604020202020204" pitchFamily="34" charset="0"/>
              <a:cs typeface="Arial" panose="020B0604020202020204" pitchFamily="34" charset="0"/>
            </a:endParaRPr>
          </a:p>
          <a:p>
            <a:pPr marL="0" indent="0" algn="just">
              <a:buNone/>
            </a:pPr>
            <a:r>
              <a:rPr lang="en-US" dirty="0">
                <a:solidFill>
                  <a:srgbClr val="FF0000"/>
                </a:solidFill>
                <a:latin typeface="Arial" panose="020B0604020202020204" pitchFamily="34" charset="0"/>
                <a:cs typeface="Arial" panose="020B0604020202020204" pitchFamily="34" charset="0"/>
              </a:rPr>
              <a:t>=  Mass of sucrose lost undetermined (Due to poor </a:t>
            </a:r>
            <a:r>
              <a:rPr lang="en-US" dirty="0" smtClean="0">
                <a:solidFill>
                  <a:srgbClr val="FF0000"/>
                </a:solidFill>
                <a:latin typeface="Arial" panose="020B0604020202020204" pitchFamily="34" charset="0"/>
                <a:cs typeface="Arial" panose="020B0604020202020204" pitchFamily="34" charset="0"/>
              </a:rPr>
              <a:t>crystallization)</a:t>
            </a:r>
            <a:endParaRPr lang="en-US" dirty="0">
              <a:solidFill>
                <a:srgbClr val="FF0000"/>
              </a:solidFill>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grpSp>
        <p:nvGrpSpPr>
          <p:cNvPr id="4" name="Group 3"/>
          <p:cNvGrpSpPr/>
          <p:nvPr/>
        </p:nvGrpSpPr>
        <p:grpSpPr>
          <a:xfrm>
            <a:off x="1337404" y="3037723"/>
            <a:ext cx="7584174" cy="317151"/>
            <a:chOff x="1337404" y="2937617"/>
            <a:chExt cx="7584174" cy="317151"/>
          </a:xfrm>
        </p:grpSpPr>
        <p:cxnSp>
          <p:nvCxnSpPr>
            <p:cNvPr id="6" name="Straight Connector 5"/>
            <p:cNvCxnSpPr/>
            <p:nvPr/>
          </p:nvCxnSpPr>
          <p:spPr>
            <a:xfrm>
              <a:off x="1337404" y="2937617"/>
              <a:ext cx="7584174" cy="0"/>
            </a:xfrm>
            <a:prstGeom prst="line">
              <a:avLst/>
            </a:prstGeom>
            <a:ln>
              <a:solidFill>
                <a:srgbClr val="FF0000"/>
              </a:solidFill>
            </a:ln>
            <a:effectLst>
              <a:outerShdw blurRad="38100" dist="25400" dir="5400000" rotWithShape="0">
                <a:srgbClr val="000000">
                  <a:alpha val="25000"/>
                </a:srgbClr>
              </a:outerShdw>
            </a:effectLst>
          </p:spPr>
          <p:style>
            <a:lnRef idx="3">
              <a:schemeClr val="accent1"/>
            </a:lnRef>
            <a:fillRef idx="0">
              <a:schemeClr val="accent1"/>
            </a:fillRef>
            <a:effectRef idx="2">
              <a:schemeClr val="accent1"/>
            </a:effectRef>
            <a:fontRef idx="minor">
              <a:schemeClr val="tx1"/>
            </a:fontRef>
          </p:style>
        </p:cxnSp>
        <p:cxnSp>
          <p:nvCxnSpPr>
            <p:cNvPr id="14" name="Straight Connector 13"/>
            <p:cNvCxnSpPr/>
            <p:nvPr/>
          </p:nvCxnSpPr>
          <p:spPr>
            <a:xfrm>
              <a:off x="1337404" y="3254768"/>
              <a:ext cx="7584174" cy="0"/>
            </a:xfrm>
            <a:prstGeom prst="line">
              <a:avLst/>
            </a:prstGeom>
            <a:ln>
              <a:solidFill>
                <a:srgbClr val="FF0000"/>
              </a:solidFill>
            </a:ln>
            <a:effectLst>
              <a:outerShdw blurRad="38100" dist="25400" dir="5400000" rotWithShape="0">
                <a:srgbClr val="000000">
                  <a:alpha val="25000"/>
                </a:srgbClr>
              </a:outerShdw>
            </a:effectLst>
          </p:spPr>
          <p:style>
            <a:lnRef idx="3">
              <a:schemeClr val="accent1"/>
            </a:lnRef>
            <a:fillRef idx="0">
              <a:schemeClr val="accent1"/>
            </a:fillRef>
            <a:effectRef idx="2">
              <a:schemeClr val="accent1"/>
            </a:effectRef>
            <a:fontRef idx="minor">
              <a:schemeClr val="tx1"/>
            </a:fontRef>
          </p:style>
        </p:cxnSp>
      </p:grpSp>
      <p:grpSp>
        <p:nvGrpSpPr>
          <p:cNvPr id="16" name="Group 15"/>
          <p:cNvGrpSpPr/>
          <p:nvPr/>
        </p:nvGrpSpPr>
        <p:grpSpPr>
          <a:xfrm>
            <a:off x="1337404" y="6039160"/>
            <a:ext cx="7584174" cy="317151"/>
            <a:chOff x="1337404" y="2937617"/>
            <a:chExt cx="7584174" cy="317151"/>
          </a:xfrm>
        </p:grpSpPr>
        <p:cxnSp>
          <p:nvCxnSpPr>
            <p:cNvPr id="17" name="Straight Connector 16"/>
            <p:cNvCxnSpPr/>
            <p:nvPr/>
          </p:nvCxnSpPr>
          <p:spPr>
            <a:xfrm>
              <a:off x="1337404" y="2937617"/>
              <a:ext cx="7584174" cy="0"/>
            </a:xfrm>
            <a:prstGeom prst="line">
              <a:avLst/>
            </a:prstGeom>
            <a:ln>
              <a:solidFill>
                <a:srgbClr val="FF0000"/>
              </a:solidFill>
            </a:ln>
            <a:effectLst>
              <a:outerShdw blurRad="38100" dist="25400" dir="5400000" rotWithShape="0">
                <a:srgbClr val="000000">
                  <a:alpha val="25000"/>
                </a:srgbClr>
              </a:outerShdw>
            </a:effectLst>
          </p:spPr>
          <p:style>
            <a:lnRef idx="3">
              <a:schemeClr val="accent1"/>
            </a:lnRef>
            <a:fillRef idx="0">
              <a:schemeClr val="accent1"/>
            </a:fillRef>
            <a:effectRef idx="2">
              <a:schemeClr val="accent1"/>
            </a:effectRef>
            <a:fontRef idx="minor">
              <a:schemeClr val="tx1"/>
            </a:fontRef>
          </p:style>
        </p:cxnSp>
        <p:cxnSp>
          <p:nvCxnSpPr>
            <p:cNvPr id="18" name="Straight Connector 17"/>
            <p:cNvCxnSpPr/>
            <p:nvPr/>
          </p:nvCxnSpPr>
          <p:spPr>
            <a:xfrm>
              <a:off x="1337404" y="3254768"/>
              <a:ext cx="7584174" cy="0"/>
            </a:xfrm>
            <a:prstGeom prst="line">
              <a:avLst/>
            </a:prstGeom>
            <a:ln>
              <a:solidFill>
                <a:srgbClr val="FF0000"/>
              </a:solidFill>
            </a:ln>
            <a:effectLst>
              <a:outerShdw blurRad="38100" dist="25400" dir="5400000" rotWithShape="0">
                <a:srgbClr val="000000">
                  <a:alpha val="25000"/>
                </a:srgbClr>
              </a:outerShdw>
            </a:effectLst>
          </p:spPr>
          <p:style>
            <a:lnRef idx="3">
              <a:schemeClr val="accent1"/>
            </a:lnRef>
            <a:fillRef idx="0">
              <a:schemeClr val="accent1"/>
            </a:fillRef>
            <a:effectRef idx="2">
              <a:schemeClr val="accent1"/>
            </a:effectRef>
            <a:fontRef idx="minor">
              <a:schemeClr val="tx1"/>
            </a:fontRef>
          </p:style>
        </p:cxnSp>
      </p:grpSp>
      <p:grpSp>
        <p:nvGrpSpPr>
          <p:cNvPr id="19" name="Group 18"/>
          <p:cNvGrpSpPr/>
          <p:nvPr/>
        </p:nvGrpSpPr>
        <p:grpSpPr>
          <a:xfrm>
            <a:off x="1337404" y="5038263"/>
            <a:ext cx="7584174" cy="317151"/>
            <a:chOff x="1337404" y="2937617"/>
            <a:chExt cx="7584174" cy="317151"/>
          </a:xfrm>
        </p:grpSpPr>
        <p:cxnSp>
          <p:nvCxnSpPr>
            <p:cNvPr id="20" name="Straight Connector 19"/>
            <p:cNvCxnSpPr/>
            <p:nvPr/>
          </p:nvCxnSpPr>
          <p:spPr>
            <a:xfrm>
              <a:off x="1337404" y="2937617"/>
              <a:ext cx="7584174" cy="0"/>
            </a:xfrm>
            <a:prstGeom prst="line">
              <a:avLst/>
            </a:prstGeom>
            <a:ln>
              <a:solidFill>
                <a:srgbClr val="FF0000"/>
              </a:solidFill>
            </a:ln>
            <a:effectLst>
              <a:outerShdw blurRad="38100" dist="25400" dir="5400000" rotWithShape="0">
                <a:srgbClr val="000000">
                  <a:alpha val="25000"/>
                </a:srgbClr>
              </a:outerShdw>
            </a:effectLst>
          </p:spPr>
          <p:style>
            <a:lnRef idx="3">
              <a:schemeClr val="accent1"/>
            </a:lnRef>
            <a:fillRef idx="0">
              <a:schemeClr val="accent1"/>
            </a:fillRef>
            <a:effectRef idx="2">
              <a:schemeClr val="accent1"/>
            </a:effectRef>
            <a:fontRef idx="minor">
              <a:schemeClr val="tx1"/>
            </a:fontRef>
          </p:style>
        </p:cxnSp>
        <p:cxnSp>
          <p:nvCxnSpPr>
            <p:cNvPr id="21" name="Straight Connector 20"/>
            <p:cNvCxnSpPr/>
            <p:nvPr/>
          </p:nvCxnSpPr>
          <p:spPr>
            <a:xfrm>
              <a:off x="1337404" y="3254768"/>
              <a:ext cx="7584174" cy="0"/>
            </a:xfrm>
            <a:prstGeom prst="line">
              <a:avLst/>
            </a:prstGeom>
            <a:ln>
              <a:solidFill>
                <a:srgbClr val="FF0000"/>
              </a:solidFill>
            </a:ln>
            <a:effectLst>
              <a:outerShdw blurRad="38100" dist="25400" dir="5400000" rotWithShape="0">
                <a:srgbClr val="000000">
                  <a:alpha val="25000"/>
                </a:srgbClr>
              </a:outerShdw>
            </a:effectLst>
          </p:spPr>
          <p:style>
            <a:lnRef idx="3">
              <a:schemeClr val="accent1"/>
            </a:lnRef>
            <a:fillRef idx="0">
              <a:schemeClr val="accent1"/>
            </a:fillRef>
            <a:effectRef idx="2">
              <a:schemeClr val="accent1"/>
            </a:effectRef>
            <a:fontRef idx="minor">
              <a:schemeClr val="tx1"/>
            </a:fontRef>
          </p:style>
        </p:cxnSp>
      </p:grpSp>
      <p:grpSp>
        <p:nvGrpSpPr>
          <p:cNvPr id="22" name="Group 21"/>
          <p:cNvGrpSpPr/>
          <p:nvPr/>
        </p:nvGrpSpPr>
        <p:grpSpPr>
          <a:xfrm>
            <a:off x="1337404" y="4036541"/>
            <a:ext cx="7584174" cy="317151"/>
            <a:chOff x="1337404" y="2937617"/>
            <a:chExt cx="7584174" cy="317151"/>
          </a:xfrm>
        </p:grpSpPr>
        <p:cxnSp>
          <p:nvCxnSpPr>
            <p:cNvPr id="23" name="Straight Connector 22"/>
            <p:cNvCxnSpPr/>
            <p:nvPr/>
          </p:nvCxnSpPr>
          <p:spPr>
            <a:xfrm>
              <a:off x="1337404" y="2937617"/>
              <a:ext cx="7584174" cy="0"/>
            </a:xfrm>
            <a:prstGeom prst="line">
              <a:avLst/>
            </a:prstGeom>
            <a:ln>
              <a:solidFill>
                <a:srgbClr val="FF0000"/>
              </a:solidFill>
            </a:ln>
            <a:effectLst>
              <a:outerShdw blurRad="38100" dist="25400" dir="5400000" rotWithShape="0">
                <a:srgbClr val="000000">
                  <a:alpha val="25000"/>
                </a:srgbClr>
              </a:outerShdw>
            </a:effectLst>
          </p:spPr>
          <p:style>
            <a:lnRef idx="3">
              <a:schemeClr val="accent1"/>
            </a:lnRef>
            <a:fillRef idx="0">
              <a:schemeClr val="accent1"/>
            </a:fillRef>
            <a:effectRef idx="2">
              <a:schemeClr val="accent1"/>
            </a:effectRef>
            <a:fontRef idx="minor">
              <a:schemeClr val="tx1"/>
            </a:fontRef>
          </p:style>
        </p:cxnSp>
        <p:cxnSp>
          <p:nvCxnSpPr>
            <p:cNvPr id="24" name="Straight Connector 23"/>
            <p:cNvCxnSpPr/>
            <p:nvPr/>
          </p:nvCxnSpPr>
          <p:spPr>
            <a:xfrm>
              <a:off x="1337404" y="3254768"/>
              <a:ext cx="7584174" cy="0"/>
            </a:xfrm>
            <a:prstGeom prst="line">
              <a:avLst/>
            </a:prstGeom>
            <a:ln>
              <a:solidFill>
                <a:srgbClr val="FF0000"/>
              </a:solidFill>
            </a:ln>
            <a:effectLst>
              <a:outerShdw blurRad="38100" dist="25400" dir="5400000" rotWithShape="0">
                <a:srgbClr val="000000">
                  <a:alpha val="25000"/>
                </a:srgbClr>
              </a:outerShdw>
            </a:effectLst>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4208448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1345" y="0"/>
            <a:ext cx="9340882" cy="1178010"/>
          </a:xfrm>
        </p:spPr>
        <p:txBody>
          <a:bodyPr>
            <a:noAutofit/>
          </a:bodyPr>
          <a:lstStyle/>
          <a:p>
            <a:pPr>
              <a:lnSpc>
                <a:spcPct val="120000"/>
              </a:lnSpc>
            </a:pPr>
            <a:r>
              <a:rPr lang="en-US" sz="3200" b="1" dirty="0" smtClean="0">
                <a:latin typeface="Arial" panose="020B0604020202020204" pitchFamily="34" charset="0"/>
                <a:cs typeface="Arial" panose="020B0604020202020204" pitchFamily="34" charset="0"/>
              </a:rPr>
              <a:t>2.6 </a:t>
            </a:r>
            <a:r>
              <a:rPr lang="en-US" sz="3200" b="1" dirty="0">
                <a:solidFill>
                  <a:schemeClr val="tx1"/>
                </a:solidFill>
                <a:latin typeface="Arial" panose="020B0604020202020204" pitchFamily="34" charset="0"/>
                <a:cs typeface="Arial" panose="020B0604020202020204" pitchFamily="34" charset="0"/>
              </a:rPr>
              <a:t>Identification of undetermined losses using boiling house mass balance</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1346" y="1178010"/>
            <a:ext cx="9340882" cy="5679990"/>
          </a:xfrm>
          <a:prstGeom prst="rect">
            <a:avLst/>
          </a:prstGeom>
        </p:spPr>
      </p:pic>
    </p:spTree>
    <p:extLst>
      <p:ext uri="{BB962C8B-B14F-4D97-AF65-F5344CB8AC3E}">
        <p14:creationId xmlns:p14="http://schemas.microsoft.com/office/powerpoint/2010/main" val="344500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541" y="642551"/>
            <a:ext cx="9864071" cy="642552"/>
          </a:xfrm>
        </p:spPr>
        <p:txBody>
          <a:bodyPr>
            <a:normAutofit fontScale="90000"/>
          </a:bodyPr>
          <a:lstStyle/>
          <a:p>
            <a:r>
              <a:rPr lang="en-US" sz="3200" b="1" dirty="0" smtClean="0">
                <a:latin typeface="Arial" panose="020B0604020202020204" pitchFamily="34" charset="0"/>
                <a:cs typeface="Arial" panose="020B0604020202020204" pitchFamily="34" charset="0"/>
              </a:rPr>
              <a:t>3.1 Losses Benchmark in Sugar Industry of Pakistan </a:t>
            </a:r>
            <a:endParaRPr lang="en-US" sz="3200" b="1" dirty="0">
              <a:latin typeface="Arial" panose="020B0604020202020204" pitchFamily="34" charset="0"/>
              <a:cs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149583286"/>
              </p:ext>
            </p:extLst>
          </p:nvPr>
        </p:nvGraphicFramePr>
        <p:xfrm>
          <a:off x="1705232" y="1449860"/>
          <a:ext cx="9294462" cy="4762682"/>
        </p:xfrm>
        <a:graphic>
          <a:graphicData uri="http://schemas.openxmlformats.org/drawingml/2006/table">
            <a:tbl>
              <a:tblPr>
                <a:tableStyleId>{5940675A-B579-460E-94D1-54222C63F5DA}</a:tableStyleId>
              </a:tblPr>
              <a:tblGrid>
                <a:gridCol w="3256733"/>
                <a:gridCol w="6037729"/>
              </a:tblGrid>
              <a:tr h="1189554">
                <a:tc>
                  <a:txBody>
                    <a:bodyPr/>
                    <a:lstStyle/>
                    <a:p>
                      <a:pPr algn="ctr" fontAlgn="ctr"/>
                      <a:r>
                        <a:rPr lang="en-US" sz="2400" b="1" u="none" strike="noStrike" dirty="0">
                          <a:solidFill>
                            <a:schemeClr val="tx1"/>
                          </a:solidFill>
                          <a:effectLst/>
                          <a:latin typeface="Arial" panose="020B0604020202020204" pitchFamily="34" charset="0"/>
                          <a:cs typeface="Arial" panose="020B0604020202020204" pitchFamily="34" charset="0"/>
                        </a:rPr>
                        <a:t>Losses Detail</a:t>
                      </a:r>
                      <a:endParaRPr lang="en-US" sz="2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2400" b="1" u="none" strike="noStrike" dirty="0" smtClean="0">
                          <a:solidFill>
                            <a:schemeClr val="tx1"/>
                          </a:solidFill>
                          <a:effectLst/>
                          <a:latin typeface="Arial" panose="020B0604020202020204" pitchFamily="34" charset="0"/>
                          <a:cs typeface="Arial" panose="020B0604020202020204" pitchFamily="34" charset="0"/>
                        </a:rPr>
                        <a:t>Benchmark</a:t>
                      </a:r>
                      <a:endParaRPr lang="en-US" sz="2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r>
              <a:tr h="893282">
                <a:tc>
                  <a:txBody>
                    <a:bodyPr/>
                    <a:lstStyle/>
                    <a:p>
                      <a:pPr algn="l" fontAlgn="ctr"/>
                      <a:r>
                        <a:rPr lang="en-US" sz="2400" b="1" u="none" strike="noStrike" dirty="0" smtClean="0">
                          <a:solidFill>
                            <a:schemeClr val="tx1"/>
                          </a:solidFill>
                          <a:effectLst/>
                          <a:latin typeface="Arial" panose="020B0604020202020204" pitchFamily="34" charset="0"/>
                          <a:cs typeface="Arial" panose="020B0604020202020204" pitchFamily="34" charset="0"/>
                        </a:rPr>
                        <a:t>Bagasse </a:t>
                      </a:r>
                      <a:endParaRPr lang="en-US" sz="2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2400" b="1" u="none" strike="noStrike" dirty="0" smtClean="0">
                          <a:solidFill>
                            <a:schemeClr val="tx1"/>
                          </a:solidFill>
                          <a:effectLst/>
                          <a:latin typeface="Arial" panose="020B0604020202020204" pitchFamily="34" charset="0"/>
                          <a:cs typeface="Arial" panose="020B0604020202020204" pitchFamily="34" charset="0"/>
                        </a:rPr>
                        <a:t>0.42</a:t>
                      </a:r>
                      <a:r>
                        <a:rPr lang="en-US" sz="2400" b="1" u="none" strike="noStrike" baseline="0" dirty="0" smtClean="0">
                          <a:solidFill>
                            <a:schemeClr val="tx1"/>
                          </a:solidFill>
                          <a:effectLst/>
                          <a:latin typeface="Arial" panose="020B0604020202020204" pitchFamily="34" charset="0"/>
                          <a:cs typeface="Arial" panose="020B0604020202020204" pitchFamily="34" charset="0"/>
                        </a:rPr>
                        <a:t> – 0.45</a:t>
                      </a:r>
                      <a:endParaRPr lang="en-US" sz="2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r>
              <a:tr h="893282">
                <a:tc>
                  <a:txBody>
                    <a:bodyPr/>
                    <a:lstStyle/>
                    <a:p>
                      <a:pPr algn="l" fontAlgn="ctr"/>
                      <a:r>
                        <a:rPr lang="en-US" sz="2400" b="1" u="none" strike="noStrike" dirty="0">
                          <a:solidFill>
                            <a:schemeClr val="tx1"/>
                          </a:solidFill>
                          <a:effectLst/>
                          <a:latin typeface="Arial" panose="020B0604020202020204" pitchFamily="34" charset="0"/>
                          <a:cs typeface="Arial" panose="020B0604020202020204" pitchFamily="34" charset="0"/>
                        </a:rPr>
                        <a:t>Mud</a:t>
                      </a:r>
                      <a:endParaRPr lang="en-US" sz="2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2400" b="1" u="none" strike="noStrike" dirty="0" smtClean="0">
                          <a:solidFill>
                            <a:schemeClr val="tx1"/>
                          </a:solidFill>
                          <a:effectLst/>
                          <a:latin typeface="Arial" panose="020B0604020202020204" pitchFamily="34" charset="0"/>
                          <a:cs typeface="Arial" panose="020B0604020202020204" pitchFamily="34" charset="0"/>
                        </a:rPr>
                        <a:t>0.07 – 0.09</a:t>
                      </a:r>
                      <a:endParaRPr lang="en-US" sz="2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r>
              <a:tr h="893282">
                <a:tc>
                  <a:txBody>
                    <a:bodyPr/>
                    <a:lstStyle/>
                    <a:p>
                      <a:pPr algn="l" fontAlgn="ctr"/>
                      <a:r>
                        <a:rPr lang="en-US" sz="2400" b="1" u="none" strike="noStrike">
                          <a:solidFill>
                            <a:schemeClr val="tx1"/>
                          </a:solidFill>
                          <a:effectLst/>
                          <a:latin typeface="Arial" panose="020B0604020202020204" pitchFamily="34" charset="0"/>
                          <a:cs typeface="Arial" panose="020B0604020202020204" pitchFamily="34" charset="0"/>
                        </a:rPr>
                        <a:t>Molasses</a:t>
                      </a:r>
                      <a:endParaRPr lang="en-US" sz="2400" b="1" i="0" u="none" strike="noStrike">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2400" b="1" u="none" strike="noStrike" dirty="0" smtClean="0">
                          <a:solidFill>
                            <a:schemeClr val="tx1"/>
                          </a:solidFill>
                          <a:effectLst/>
                          <a:latin typeface="Arial" panose="020B0604020202020204" pitchFamily="34" charset="0"/>
                          <a:cs typeface="Arial" panose="020B0604020202020204" pitchFamily="34" charset="0"/>
                        </a:rPr>
                        <a:t>1.40 – 1.45</a:t>
                      </a:r>
                      <a:endParaRPr lang="en-US" sz="2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r>
              <a:tr h="893282">
                <a:tc>
                  <a:txBody>
                    <a:bodyPr/>
                    <a:lstStyle/>
                    <a:p>
                      <a:pPr algn="l" fontAlgn="ctr"/>
                      <a:r>
                        <a:rPr lang="en-US" sz="2400" b="1" u="none" strike="noStrike" dirty="0" smtClean="0">
                          <a:solidFill>
                            <a:schemeClr val="tx1"/>
                          </a:solidFill>
                          <a:effectLst/>
                          <a:latin typeface="Arial" panose="020B0604020202020204" pitchFamily="34" charset="0"/>
                          <a:cs typeface="Arial" panose="020B0604020202020204" pitchFamily="34" charset="0"/>
                        </a:rPr>
                        <a:t>Undetermined</a:t>
                      </a:r>
                      <a:endParaRPr lang="en-US" sz="2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n-US" sz="2400" b="1" u="none" strike="noStrike" dirty="0" smtClean="0">
                          <a:solidFill>
                            <a:schemeClr val="tx1"/>
                          </a:solidFill>
                          <a:effectLst/>
                          <a:latin typeface="Arial" panose="020B0604020202020204" pitchFamily="34" charset="0"/>
                          <a:cs typeface="Arial" panose="020B0604020202020204" pitchFamily="34" charset="0"/>
                        </a:rPr>
                        <a:t>&gt;</a:t>
                      </a:r>
                      <a:r>
                        <a:rPr lang="en-US" sz="2400" b="1" u="none" strike="noStrike" baseline="0" dirty="0" smtClean="0">
                          <a:solidFill>
                            <a:schemeClr val="tx1"/>
                          </a:solidFill>
                          <a:effectLst/>
                          <a:latin typeface="Arial" panose="020B0604020202020204" pitchFamily="34" charset="0"/>
                          <a:cs typeface="Arial" panose="020B0604020202020204" pitchFamily="34" charset="0"/>
                        </a:rPr>
                        <a:t> 0.05</a:t>
                      </a:r>
                      <a:endParaRPr lang="en-US" sz="2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4018602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9331" y="486032"/>
            <a:ext cx="9865282" cy="1122400"/>
          </a:xfrm>
        </p:spPr>
        <p:txBody>
          <a:bodyPr>
            <a:normAutofit fontScale="90000"/>
          </a:bodyPr>
          <a:lstStyle/>
          <a:p>
            <a:r>
              <a:rPr lang="en-US" b="1" dirty="0" smtClean="0">
                <a:solidFill>
                  <a:schemeClr val="tx1"/>
                </a:solidFill>
                <a:latin typeface="Arial" panose="020B0604020202020204" pitchFamily="34" charset="0"/>
                <a:cs typeface="Arial" panose="020B0604020202020204" pitchFamily="34" charset="0"/>
              </a:rPr>
              <a:t>3.2 Don’t </a:t>
            </a:r>
            <a:r>
              <a:rPr lang="en-US" b="1" dirty="0">
                <a:solidFill>
                  <a:schemeClr val="tx1"/>
                </a:solidFill>
                <a:latin typeface="Arial" panose="020B0604020202020204" pitchFamily="34" charset="0"/>
                <a:cs typeface="Arial" panose="020B0604020202020204" pitchFamily="34" charset="0"/>
              </a:rPr>
              <a:t>underestimate the sugar losses, as they are money, a big </a:t>
            </a:r>
            <a:r>
              <a:rPr lang="en-US" b="1" dirty="0" smtClean="0">
                <a:solidFill>
                  <a:schemeClr val="tx1"/>
                </a:solidFill>
                <a:latin typeface="Arial" panose="020B0604020202020204" pitchFamily="34" charset="0"/>
                <a:cs typeface="Arial" panose="020B0604020202020204" pitchFamily="34" charset="0"/>
              </a:rPr>
              <a:t>money</a:t>
            </a:r>
            <a:r>
              <a:rPr lang="en-US" dirty="0"/>
              <a:t/>
            </a:r>
            <a:br>
              <a:rPr lang="en-US" dirty="0"/>
            </a:br>
            <a:endParaRPr lang="en-US" dirty="0"/>
          </a:p>
        </p:txBody>
      </p:sp>
      <p:sp>
        <p:nvSpPr>
          <p:cNvPr id="3" name="Content Placeholder 2"/>
          <p:cNvSpPr>
            <a:spLocks noGrp="1"/>
          </p:cNvSpPr>
          <p:nvPr>
            <p:ph idx="1"/>
          </p:nvPr>
        </p:nvSpPr>
        <p:spPr>
          <a:xfrm>
            <a:off x="1507524" y="1608431"/>
            <a:ext cx="9922947" cy="5023027"/>
          </a:xfrm>
        </p:spPr>
        <p:txBody>
          <a:bodyPr>
            <a:normAutofit/>
          </a:bodyPr>
          <a:lstStyle/>
          <a:p>
            <a:pPr marL="0" indent="0">
              <a:buNone/>
            </a:pPr>
            <a:r>
              <a:rPr lang="en-US" sz="2000" dirty="0">
                <a:solidFill>
                  <a:schemeClr val="tx1"/>
                </a:solidFill>
                <a:latin typeface="Arial" panose="020B0604020202020204" pitchFamily="34" charset="0"/>
                <a:cs typeface="Arial" panose="020B0604020202020204" pitchFamily="34" charset="0"/>
              </a:rPr>
              <a:t>Total sugar losses seems very small. It is not small at all, because the cane only bring 12-13% sugar on cane to the mills and from which </a:t>
            </a:r>
            <a:r>
              <a:rPr lang="en-US" sz="2000" dirty="0" smtClean="0">
                <a:solidFill>
                  <a:schemeClr val="tx1"/>
                </a:solidFill>
                <a:latin typeface="Arial" panose="020B0604020202020204" pitchFamily="34" charset="0"/>
                <a:cs typeface="Arial" panose="020B0604020202020204" pitchFamily="34" charset="0"/>
              </a:rPr>
              <a:t>more than 2% if </a:t>
            </a:r>
            <a:r>
              <a:rPr lang="en-US" sz="2000" dirty="0">
                <a:solidFill>
                  <a:schemeClr val="tx1"/>
                </a:solidFill>
                <a:latin typeface="Arial" panose="020B0604020202020204" pitchFamily="34" charset="0"/>
                <a:cs typeface="Arial" panose="020B0604020202020204" pitchFamily="34" charset="0"/>
              </a:rPr>
              <a:t>lost is a big loss. In this case, we are loosing </a:t>
            </a:r>
            <a:r>
              <a:rPr lang="en-US" sz="2000" dirty="0" smtClean="0">
                <a:solidFill>
                  <a:schemeClr val="tx1"/>
                </a:solidFill>
                <a:latin typeface="Arial" panose="020B0604020202020204" pitchFamily="34" charset="0"/>
                <a:cs typeface="Arial" panose="020B0604020202020204" pitchFamily="34" charset="0"/>
              </a:rPr>
              <a:t>15-17% </a:t>
            </a:r>
            <a:r>
              <a:rPr lang="en-US" sz="2000" dirty="0">
                <a:solidFill>
                  <a:schemeClr val="tx1"/>
                </a:solidFill>
                <a:latin typeface="Arial" panose="020B0604020202020204" pitchFamily="34" charset="0"/>
                <a:cs typeface="Arial" panose="020B0604020202020204" pitchFamily="34" charset="0"/>
              </a:rPr>
              <a:t>sugar coming to the </a:t>
            </a:r>
            <a:r>
              <a:rPr lang="en-US" sz="2000" dirty="0" smtClean="0">
                <a:solidFill>
                  <a:schemeClr val="tx1"/>
                </a:solidFill>
                <a:latin typeface="Arial" panose="020B0604020202020204" pitchFamily="34" charset="0"/>
                <a:cs typeface="Arial" panose="020B0604020202020204" pitchFamily="34" charset="0"/>
              </a:rPr>
              <a:t>plant. </a:t>
            </a:r>
            <a:r>
              <a:rPr lang="en-US" sz="2000" dirty="0">
                <a:solidFill>
                  <a:schemeClr val="tx1"/>
                </a:solidFill>
                <a:latin typeface="Arial" panose="020B0604020202020204" pitchFamily="34" charset="0"/>
                <a:cs typeface="Arial" panose="020B0604020202020204" pitchFamily="34" charset="0"/>
              </a:rPr>
              <a:t>That’s a lot of </a:t>
            </a:r>
            <a:r>
              <a:rPr lang="en-US" sz="2000" b="1" dirty="0">
                <a:solidFill>
                  <a:schemeClr val="tx1"/>
                </a:solidFill>
                <a:latin typeface="Arial" panose="020B0604020202020204" pitchFamily="34" charset="0"/>
                <a:cs typeface="Arial" panose="020B0604020202020204" pitchFamily="34" charset="0"/>
              </a:rPr>
              <a:t>MONEY</a:t>
            </a:r>
            <a:r>
              <a:rPr lang="en-US" sz="2000" dirty="0">
                <a:solidFill>
                  <a:schemeClr val="tx1"/>
                </a:solidFill>
                <a:latin typeface="Arial" panose="020B0604020202020204" pitchFamily="34" charset="0"/>
                <a:cs typeface="Arial" panose="020B0604020202020204" pitchFamily="34" charset="0"/>
              </a:rPr>
              <a:t>. </a:t>
            </a:r>
          </a:p>
          <a:p>
            <a:pPr marL="0" indent="0">
              <a:buNone/>
            </a:pPr>
            <a:endParaRPr lang="en-US" sz="2000" b="1" u="sng" dirty="0" smtClean="0">
              <a:solidFill>
                <a:schemeClr val="tx1"/>
              </a:solidFill>
              <a:latin typeface="Arial" panose="020B0604020202020204" pitchFamily="34" charset="0"/>
              <a:cs typeface="Arial" panose="020B0604020202020204" pitchFamily="34" charset="0"/>
            </a:endParaRPr>
          </a:p>
          <a:p>
            <a:pPr marL="0" indent="0">
              <a:buNone/>
            </a:pPr>
            <a:r>
              <a:rPr lang="en-US" sz="2000" b="1" u="sng" dirty="0" smtClean="0">
                <a:solidFill>
                  <a:schemeClr val="tx1"/>
                </a:solidFill>
                <a:latin typeface="Arial" panose="020B0604020202020204" pitchFamily="34" charset="0"/>
                <a:cs typeface="Arial" panose="020B0604020202020204" pitchFamily="34" charset="0"/>
              </a:rPr>
              <a:t>Supposed </a:t>
            </a:r>
            <a:r>
              <a:rPr lang="en-US" sz="2000" b="1" u="sng" dirty="0" smtClean="0">
                <a:solidFill>
                  <a:schemeClr val="tx1"/>
                </a:solidFill>
                <a:latin typeface="Arial" panose="020B0604020202020204" pitchFamily="34" charset="0"/>
                <a:cs typeface="Arial" panose="020B0604020202020204" pitchFamily="34" charset="0"/>
              </a:rPr>
              <a:t>calculations</a:t>
            </a:r>
          </a:p>
          <a:p>
            <a:pPr marL="0" indent="0">
              <a:buNone/>
            </a:pPr>
            <a:r>
              <a:rPr lang="en-US" sz="2000" dirty="0" smtClean="0">
                <a:solidFill>
                  <a:schemeClr val="tx1"/>
                </a:solidFill>
                <a:latin typeface="Arial" panose="020B0604020202020204" pitchFamily="34" charset="0"/>
                <a:cs typeface="Arial" panose="020B0604020202020204" pitchFamily="34" charset="0"/>
              </a:rPr>
              <a:t>Crushing Capacity: 10,000 TCD</a:t>
            </a:r>
          </a:p>
          <a:p>
            <a:pPr marL="0" indent="0">
              <a:buNone/>
            </a:pPr>
            <a:r>
              <a:rPr lang="en-US" sz="2000" dirty="0" smtClean="0">
                <a:solidFill>
                  <a:schemeClr val="tx1"/>
                </a:solidFill>
                <a:latin typeface="Arial" panose="020B0604020202020204" pitchFamily="34" charset="0"/>
                <a:cs typeface="Arial" panose="020B0604020202020204" pitchFamily="34" charset="0"/>
              </a:rPr>
              <a:t>Crop Days: 100</a:t>
            </a:r>
          </a:p>
          <a:p>
            <a:pPr marL="0" indent="0">
              <a:buNone/>
            </a:pPr>
            <a:r>
              <a:rPr lang="en-US" sz="2000" dirty="0" smtClean="0">
                <a:solidFill>
                  <a:schemeClr val="tx1"/>
                </a:solidFill>
                <a:latin typeface="Arial" panose="020B0604020202020204" pitchFamily="34" charset="0"/>
                <a:cs typeface="Arial" panose="020B0604020202020204" pitchFamily="34" charset="0"/>
              </a:rPr>
              <a:t>Total crushing for season: 1,000,000 MT</a:t>
            </a:r>
          </a:p>
          <a:p>
            <a:pPr marL="0" indent="0">
              <a:buNone/>
            </a:pPr>
            <a:r>
              <a:rPr lang="en-US" sz="2000" dirty="0" smtClean="0">
                <a:solidFill>
                  <a:schemeClr val="tx1"/>
                </a:solidFill>
                <a:latin typeface="Arial" panose="020B0604020202020204" pitchFamily="34" charset="0"/>
                <a:cs typeface="Arial" panose="020B0604020202020204" pitchFamily="34" charset="0"/>
              </a:rPr>
              <a:t> Losses %: 2.01</a:t>
            </a:r>
          </a:p>
          <a:p>
            <a:pPr marL="0" indent="0">
              <a:buNone/>
            </a:pPr>
            <a:endParaRPr lang="en-US" sz="2000" dirty="0" smtClean="0">
              <a:solidFill>
                <a:schemeClr val="tx1"/>
              </a:solidFill>
              <a:latin typeface="Arial" panose="020B0604020202020204" pitchFamily="34" charset="0"/>
              <a:cs typeface="Arial" panose="020B0604020202020204" pitchFamily="34" charset="0"/>
            </a:endParaRPr>
          </a:p>
          <a:p>
            <a:pPr marL="0" indent="0">
              <a:buNone/>
            </a:pPr>
            <a:r>
              <a:rPr lang="en-US" sz="2000" b="1" dirty="0" smtClean="0">
                <a:solidFill>
                  <a:schemeClr val="tx1"/>
                </a:solidFill>
                <a:latin typeface="Arial" panose="020B0604020202020204" pitchFamily="34" charset="0"/>
                <a:cs typeface="Arial" panose="020B0604020202020204" pitchFamily="34" charset="0"/>
              </a:rPr>
              <a:t>For just 0.01% </a:t>
            </a:r>
            <a:r>
              <a:rPr lang="en-US" sz="2000" b="1" dirty="0">
                <a:solidFill>
                  <a:schemeClr val="tx1"/>
                </a:solidFill>
                <a:latin typeface="Arial" panose="020B0604020202020204" pitchFamily="34" charset="0"/>
                <a:cs typeface="Arial" panose="020B0604020202020204" pitchFamily="34" charset="0"/>
              </a:rPr>
              <a:t>rise in total </a:t>
            </a:r>
            <a:r>
              <a:rPr lang="en-US" sz="2000" b="1" dirty="0" smtClean="0">
                <a:solidFill>
                  <a:schemeClr val="tx1"/>
                </a:solidFill>
                <a:latin typeface="Arial" panose="020B0604020202020204" pitchFamily="34" charset="0"/>
                <a:cs typeface="Arial" panose="020B0604020202020204" pitchFamily="34" charset="0"/>
              </a:rPr>
              <a:t>losses, total non recoverable sugar is 100MT. </a:t>
            </a:r>
            <a:endParaRPr lang="en-US" sz="2000" b="1" dirty="0" smtClean="0">
              <a:solidFill>
                <a:schemeClr val="tx1"/>
              </a:solidFill>
              <a:latin typeface="Arial" panose="020B0604020202020204" pitchFamily="34" charset="0"/>
              <a:cs typeface="Arial" panose="020B0604020202020204" pitchFamily="34" charset="0"/>
            </a:endParaRPr>
          </a:p>
          <a:p>
            <a:pPr marL="0" indent="0">
              <a:buNone/>
            </a:pPr>
            <a:r>
              <a:rPr lang="en-US" sz="2000" b="1" dirty="0" smtClean="0">
                <a:solidFill>
                  <a:schemeClr val="tx1"/>
                </a:solidFill>
                <a:latin typeface="Arial" panose="020B0604020202020204" pitchFamily="34" charset="0"/>
                <a:cs typeface="Arial" panose="020B0604020202020204" pitchFamily="34" charset="0"/>
              </a:rPr>
              <a:t>IT </a:t>
            </a:r>
            <a:r>
              <a:rPr lang="en-US" sz="2000" b="1" dirty="0" smtClean="0">
                <a:solidFill>
                  <a:schemeClr val="tx1"/>
                </a:solidFill>
                <a:latin typeface="Arial" panose="020B0604020202020204" pitchFamily="34" charset="0"/>
                <a:cs typeface="Arial" panose="020B0604020202020204" pitchFamily="34" charset="0"/>
              </a:rPr>
              <a:t>IS A BIG LOSS.</a:t>
            </a:r>
            <a:endParaRPr lang="en-US"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4588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2855" y="648825"/>
            <a:ext cx="9151408" cy="660992"/>
          </a:xfrm>
        </p:spPr>
        <p:txBody>
          <a:bodyPr>
            <a:normAutofit/>
          </a:bodyPr>
          <a:lstStyle/>
          <a:p>
            <a:r>
              <a:rPr lang="en-US" sz="3200" b="1" dirty="0" smtClean="0">
                <a:latin typeface="Arial" panose="020B0604020202020204" pitchFamily="34" charset="0"/>
                <a:cs typeface="Arial" panose="020B0604020202020204" pitchFamily="34" charset="0"/>
              </a:rPr>
              <a:t>4. Conclusions</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00432" y="1411941"/>
            <a:ext cx="10066638" cy="4922958"/>
          </a:xfrm>
        </p:spPr>
        <p:txBody>
          <a:bodyPr>
            <a:noAutofit/>
          </a:bodyPr>
          <a:lstStyle/>
          <a:p>
            <a:pPr marL="0" indent="0" algn="just">
              <a:lnSpc>
                <a:spcPct val="110000"/>
              </a:lnSpc>
              <a:buNone/>
            </a:pPr>
            <a:r>
              <a:rPr lang="en-US" sz="2200" dirty="0" smtClean="0">
                <a:solidFill>
                  <a:schemeClr val="tx1"/>
                </a:solidFill>
                <a:latin typeface="Arial" panose="020B0604020202020204" pitchFamily="34" charset="0"/>
                <a:cs typeface="Arial" panose="020B0604020202020204" pitchFamily="34" charset="0"/>
              </a:rPr>
              <a:t>It is evident from the above mentioned </a:t>
            </a:r>
            <a:r>
              <a:rPr lang="en-US" sz="2200" dirty="0">
                <a:solidFill>
                  <a:schemeClr val="tx1"/>
                </a:solidFill>
                <a:latin typeface="Arial" panose="020B0604020202020204" pitchFamily="34" charset="0"/>
                <a:cs typeface="Arial" panose="020B0604020202020204" pitchFamily="34" charset="0"/>
              </a:rPr>
              <a:t>table</a:t>
            </a:r>
            <a:r>
              <a:rPr lang="en-US" sz="2200" dirty="0" smtClean="0">
                <a:solidFill>
                  <a:schemeClr val="tx1"/>
                </a:solidFill>
                <a:latin typeface="Arial" panose="020B0604020202020204" pitchFamily="34" charset="0"/>
                <a:cs typeface="Arial" panose="020B0604020202020204" pitchFamily="34" charset="0"/>
              </a:rPr>
              <a:t> that,</a:t>
            </a:r>
          </a:p>
          <a:p>
            <a:pPr algn="just">
              <a:lnSpc>
                <a:spcPct val="110000"/>
              </a:lnSpc>
              <a:buFont typeface="Wingdings" panose="05000000000000000000" pitchFamily="2" charset="2"/>
              <a:buChar char="Ø"/>
            </a:pPr>
            <a:r>
              <a:rPr lang="en-US" sz="2200" dirty="0" smtClean="0">
                <a:solidFill>
                  <a:schemeClr val="tx1"/>
                </a:solidFill>
                <a:latin typeface="Arial" panose="020B0604020202020204" pitchFamily="34" charset="0"/>
                <a:cs typeface="Arial" panose="020B0604020202020204" pitchFamily="34" charset="0"/>
              </a:rPr>
              <a:t>For recovering maximum sugar, </a:t>
            </a:r>
            <a:r>
              <a:rPr lang="en-US" sz="2200" dirty="0">
                <a:solidFill>
                  <a:schemeClr val="tx1"/>
                </a:solidFill>
                <a:latin typeface="Arial" panose="020B0604020202020204" pitchFamily="34" charset="0"/>
                <a:cs typeface="Arial" panose="020B0604020202020204" pitchFamily="34" charset="0"/>
              </a:rPr>
              <a:t>a</a:t>
            </a:r>
            <a:r>
              <a:rPr lang="en-US" sz="2200" dirty="0" smtClean="0">
                <a:solidFill>
                  <a:schemeClr val="tx1"/>
                </a:solidFill>
                <a:latin typeface="Arial" panose="020B0604020202020204" pitchFamily="34" charset="0"/>
                <a:cs typeface="Arial" panose="020B0604020202020204" pitchFamily="34" charset="0"/>
              </a:rPr>
              <a:t>lways have a keen eye on all processes and control them as per set benchmarks.</a:t>
            </a:r>
          </a:p>
          <a:p>
            <a:pPr algn="just">
              <a:lnSpc>
                <a:spcPct val="110000"/>
              </a:lnSpc>
              <a:buFont typeface="Wingdings" panose="05000000000000000000" pitchFamily="2" charset="2"/>
              <a:buChar char="Ø"/>
            </a:pPr>
            <a:r>
              <a:rPr lang="en-US" sz="2200" dirty="0" smtClean="0">
                <a:solidFill>
                  <a:schemeClr val="tx1"/>
                </a:solidFill>
                <a:latin typeface="Arial" panose="020B0604020202020204" pitchFamily="34" charset="0"/>
                <a:cs typeface="Arial" panose="020B0604020202020204" pitchFamily="34" charset="0"/>
              </a:rPr>
              <a:t>Determined losses can be reduced to benchmark by keeping critical control points i.e. pH and temperature under observation.</a:t>
            </a:r>
          </a:p>
          <a:p>
            <a:pPr algn="just">
              <a:lnSpc>
                <a:spcPct val="110000"/>
              </a:lnSpc>
              <a:buFont typeface="Wingdings" panose="05000000000000000000" pitchFamily="2" charset="2"/>
              <a:buChar char="Ø"/>
            </a:pPr>
            <a:r>
              <a:rPr lang="en-US" sz="2200" dirty="0" smtClean="0">
                <a:solidFill>
                  <a:schemeClr val="tx1"/>
                </a:solidFill>
                <a:latin typeface="Arial" panose="020B0604020202020204" pitchFamily="34" charset="0"/>
                <a:cs typeface="Arial" panose="020B0604020202020204" pitchFamily="34" charset="0"/>
              </a:rPr>
              <a:t>There is a need to identify and minimize undetermined losses as they also contribute in increasing of determined losses.</a:t>
            </a:r>
          </a:p>
          <a:p>
            <a:pPr algn="just">
              <a:lnSpc>
                <a:spcPct val="110000"/>
              </a:lnSpc>
              <a:buFont typeface="Wingdings" panose="05000000000000000000" pitchFamily="2" charset="2"/>
              <a:buChar char="Ø"/>
            </a:pPr>
            <a:r>
              <a:rPr lang="en-US" sz="2200" dirty="0" smtClean="0">
                <a:solidFill>
                  <a:schemeClr val="tx1"/>
                </a:solidFill>
                <a:latin typeface="Arial" panose="020B0604020202020204" pitchFamily="34" charset="0"/>
                <a:cs typeface="Arial" panose="020B0604020202020204" pitchFamily="34" charset="0"/>
              </a:rPr>
              <a:t>Undetermined </a:t>
            </a:r>
            <a:r>
              <a:rPr lang="en-US" sz="2200" dirty="0">
                <a:solidFill>
                  <a:schemeClr val="tx1"/>
                </a:solidFill>
                <a:latin typeface="Arial" panose="020B0604020202020204" pitchFamily="34" charset="0"/>
                <a:cs typeface="Arial" panose="020B0604020202020204" pitchFamily="34" charset="0"/>
              </a:rPr>
              <a:t>losses no doubt contributing about 1.50 % of the total loss, but should be assessed and </a:t>
            </a:r>
            <a:r>
              <a:rPr lang="en-US" sz="2200" dirty="0" smtClean="0">
                <a:solidFill>
                  <a:schemeClr val="tx1"/>
                </a:solidFill>
                <a:latin typeface="Arial" panose="020B0604020202020204" pitchFamily="34" charset="0"/>
                <a:cs typeface="Arial" panose="020B0604020202020204" pitchFamily="34" charset="0"/>
              </a:rPr>
              <a:t>controlled.</a:t>
            </a:r>
          </a:p>
          <a:p>
            <a:pPr algn="just">
              <a:lnSpc>
                <a:spcPct val="110000"/>
              </a:lnSpc>
              <a:buFont typeface="Wingdings" panose="05000000000000000000" pitchFamily="2" charset="2"/>
              <a:buChar char="Ø"/>
            </a:pPr>
            <a:r>
              <a:rPr lang="en-US" sz="2200" dirty="0" smtClean="0">
                <a:solidFill>
                  <a:schemeClr val="tx1"/>
                </a:solidFill>
                <a:latin typeface="Arial" panose="020B0604020202020204" pitchFamily="34" charset="0"/>
                <a:cs typeface="Arial" panose="020B0604020202020204" pitchFamily="34" charset="0"/>
              </a:rPr>
              <a:t>Sugar </a:t>
            </a:r>
            <a:r>
              <a:rPr lang="en-US" sz="2200" dirty="0">
                <a:solidFill>
                  <a:schemeClr val="tx1"/>
                </a:solidFill>
                <a:latin typeface="Arial" panose="020B0604020202020204" pitchFamily="34" charset="0"/>
                <a:cs typeface="Arial" panose="020B0604020202020204" pitchFamily="34" charset="0"/>
              </a:rPr>
              <a:t>mills must have a program to minimize its level of losses to minimum level (</a:t>
            </a:r>
            <a:r>
              <a:rPr lang="en-US" sz="2200" dirty="0" smtClean="0">
                <a:solidFill>
                  <a:schemeClr val="tx1"/>
                </a:solidFill>
                <a:latin typeface="Arial" panose="020B0604020202020204" pitchFamily="34" charset="0"/>
                <a:cs typeface="Arial" panose="020B0604020202020204" pitchFamily="34" charset="0"/>
              </a:rPr>
              <a:t>2.0%). </a:t>
            </a:r>
            <a:r>
              <a:rPr lang="en-US" sz="2200" b="1" dirty="0" smtClean="0">
                <a:solidFill>
                  <a:schemeClr val="tx1"/>
                </a:solidFill>
                <a:latin typeface="Arial" panose="020B0604020202020204" pitchFamily="34" charset="0"/>
                <a:cs typeface="Arial" panose="020B0604020202020204" pitchFamily="34" charset="0"/>
              </a:rPr>
              <a:t>(</a:t>
            </a:r>
            <a:r>
              <a:rPr lang="en-US" sz="2200" b="1" dirty="0" err="1" smtClean="0">
                <a:solidFill>
                  <a:schemeClr val="tx1"/>
                </a:solidFill>
                <a:latin typeface="Arial" panose="020B0604020202020204" pitchFamily="34" charset="0"/>
                <a:cs typeface="Arial" panose="020B0604020202020204" pitchFamily="34" charset="0"/>
              </a:rPr>
              <a:t>Zainuddin</a:t>
            </a:r>
            <a:r>
              <a:rPr lang="en-US" sz="2200" b="1" dirty="0" smtClean="0">
                <a:solidFill>
                  <a:schemeClr val="tx1"/>
                </a:solidFill>
                <a:latin typeface="Arial" panose="020B0604020202020204" pitchFamily="34" charset="0"/>
                <a:cs typeface="Arial" panose="020B0604020202020204" pitchFamily="34" charset="0"/>
              </a:rPr>
              <a:t>, </a:t>
            </a:r>
            <a:r>
              <a:rPr lang="en-US" sz="2200" b="1" i="1" dirty="0" smtClean="0">
                <a:solidFill>
                  <a:schemeClr val="tx1"/>
                </a:solidFill>
                <a:latin typeface="Arial" panose="020B0604020202020204" pitchFamily="34" charset="0"/>
                <a:cs typeface="Arial" panose="020B0604020202020204" pitchFamily="34" charset="0"/>
              </a:rPr>
              <a:t>et al</a:t>
            </a:r>
            <a:r>
              <a:rPr lang="en-US" sz="2200" b="1" dirty="0" smtClean="0">
                <a:solidFill>
                  <a:schemeClr val="tx1"/>
                </a:solidFill>
                <a:latin typeface="Arial" panose="020B0604020202020204" pitchFamily="34" charset="0"/>
                <a:cs typeface="Arial" panose="020B0604020202020204" pitchFamily="34" charset="0"/>
              </a:rPr>
              <a:t>., 2017</a:t>
            </a:r>
            <a:r>
              <a:rPr lang="en-US" sz="2200" b="1" dirty="0">
                <a:solidFill>
                  <a:schemeClr val="tx1"/>
                </a:solidFill>
                <a:latin typeface="Arial" panose="020B0604020202020204" pitchFamily="34" charset="0"/>
                <a:cs typeface="Arial" panose="020B0604020202020204" pitchFamily="34" charset="0"/>
              </a:rPr>
              <a:t>) </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p>
        </p:txBody>
      </p:sp>
    </p:spTree>
    <p:extLst>
      <p:ext uri="{BB962C8B-B14F-4D97-AF65-F5344CB8AC3E}">
        <p14:creationId xmlns:p14="http://schemas.microsoft.com/office/powerpoint/2010/main" val="2594535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000806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991" y="549969"/>
            <a:ext cx="9242853" cy="668981"/>
          </a:xfrm>
        </p:spPr>
        <p:txBody>
          <a:bodyPr>
            <a:normAutofit fontScale="90000"/>
          </a:bodyPr>
          <a:lstStyle/>
          <a:p>
            <a:pPr algn="ctr"/>
            <a:r>
              <a:rPr lang="en-US" b="1" dirty="0">
                <a:latin typeface="Arial" panose="020B0604020202020204" pitchFamily="34" charset="0"/>
                <a:cs typeface="Arial" panose="020B0604020202020204" pitchFamily="34" charset="0"/>
              </a:rPr>
              <a:t>Table of Contents</a:t>
            </a:r>
            <a:r>
              <a:rPr lang="en-US" b="1" dirty="0"/>
              <a:t/>
            </a:r>
            <a:br>
              <a:rPr lang="en-US" b="1" dirty="0"/>
            </a:br>
            <a:endParaRPr lang="en-US" dirty="0"/>
          </a:p>
        </p:txBody>
      </p:sp>
      <p:sp>
        <p:nvSpPr>
          <p:cNvPr id="3" name="Content Placeholder 2"/>
          <p:cNvSpPr>
            <a:spLocks noGrp="1"/>
          </p:cNvSpPr>
          <p:nvPr>
            <p:ph idx="1"/>
          </p:nvPr>
        </p:nvSpPr>
        <p:spPr>
          <a:xfrm>
            <a:off x="954741" y="1479177"/>
            <a:ext cx="10959352" cy="4921622"/>
          </a:xfrm>
        </p:spPr>
        <p:txBody>
          <a:bodyPr numCol="2">
            <a:noAutofit/>
          </a:bodyPr>
          <a:lstStyle/>
          <a:p>
            <a:pPr marL="0" indent="0">
              <a:buNone/>
            </a:pPr>
            <a:r>
              <a:rPr lang="en-US" sz="2200" b="1" dirty="0" smtClean="0">
                <a:solidFill>
                  <a:schemeClr val="tx1"/>
                </a:solidFill>
                <a:latin typeface="Arial" panose="020B0604020202020204" pitchFamily="34" charset="0"/>
                <a:cs typeface="Arial" panose="020B0604020202020204" pitchFamily="34" charset="0"/>
              </a:rPr>
              <a:t>1.0 </a:t>
            </a:r>
            <a:r>
              <a:rPr lang="en-US" sz="2200" dirty="0" smtClean="0">
                <a:solidFill>
                  <a:schemeClr val="tx1"/>
                </a:solidFill>
                <a:latin typeface="Arial" panose="020B0604020202020204" pitchFamily="34" charset="0"/>
                <a:cs typeface="Arial" panose="020B0604020202020204" pitchFamily="34" charset="0"/>
              </a:rPr>
              <a:t>Abstract</a:t>
            </a:r>
            <a:endParaRPr lang="en-US" sz="2200" dirty="0">
              <a:solidFill>
                <a:schemeClr val="tx1"/>
              </a:solidFill>
              <a:latin typeface="Arial" panose="020B0604020202020204" pitchFamily="34" charset="0"/>
              <a:cs typeface="Arial" panose="020B0604020202020204" pitchFamily="34" charset="0"/>
            </a:endParaRPr>
          </a:p>
          <a:p>
            <a:pPr marL="0" indent="0">
              <a:buNone/>
            </a:pPr>
            <a:r>
              <a:rPr lang="en-US" sz="2200" b="1" dirty="0" smtClean="0">
                <a:solidFill>
                  <a:schemeClr val="tx1"/>
                </a:solidFill>
                <a:latin typeface="Arial" panose="020B0604020202020204" pitchFamily="34" charset="0"/>
                <a:cs typeface="Arial" panose="020B0604020202020204" pitchFamily="34" charset="0"/>
              </a:rPr>
              <a:t>1.1</a:t>
            </a:r>
            <a:r>
              <a:rPr lang="en-US" sz="2200" dirty="0" smtClean="0">
                <a:solidFill>
                  <a:schemeClr val="tx1"/>
                </a:solidFill>
                <a:latin typeface="Arial" panose="020B0604020202020204" pitchFamily="34" charset="0"/>
                <a:cs typeface="Arial" panose="020B0604020202020204" pitchFamily="34" charset="0"/>
              </a:rPr>
              <a:t> </a:t>
            </a:r>
            <a:r>
              <a:rPr lang="en-US" sz="2200" dirty="0">
                <a:solidFill>
                  <a:schemeClr val="tx1"/>
                </a:solidFill>
                <a:latin typeface="Arial" panose="020B0604020202020204" pitchFamily="34" charset="0"/>
                <a:cs typeface="Arial" panose="020B0604020202020204" pitchFamily="34" charset="0"/>
              </a:rPr>
              <a:t>Background of the </a:t>
            </a:r>
            <a:r>
              <a:rPr lang="en-US" sz="2200" dirty="0" smtClean="0">
                <a:solidFill>
                  <a:schemeClr val="tx1"/>
                </a:solidFill>
                <a:latin typeface="Arial" panose="020B0604020202020204" pitchFamily="34" charset="0"/>
                <a:cs typeface="Arial" panose="020B0604020202020204" pitchFamily="34" charset="0"/>
              </a:rPr>
              <a:t>problem</a:t>
            </a:r>
          </a:p>
          <a:p>
            <a:pPr marL="0" indent="0">
              <a:buNone/>
            </a:pPr>
            <a:r>
              <a:rPr lang="en-US" sz="2200" b="1" dirty="0" smtClean="0">
                <a:solidFill>
                  <a:schemeClr val="tx1"/>
                </a:solidFill>
                <a:latin typeface="Arial" panose="020B0604020202020204" pitchFamily="34" charset="0"/>
                <a:cs typeface="Arial" panose="020B0604020202020204" pitchFamily="34" charset="0"/>
              </a:rPr>
              <a:t>1.2</a:t>
            </a:r>
            <a:r>
              <a:rPr lang="en-US" sz="2200" dirty="0" smtClean="0">
                <a:solidFill>
                  <a:schemeClr val="tx1"/>
                </a:solidFill>
                <a:latin typeface="Arial" panose="020B0604020202020204" pitchFamily="34" charset="0"/>
                <a:cs typeface="Arial" panose="020B0604020202020204" pitchFamily="34" charset="0"/>
              </a:rPr>
              <a:t> </a:t>
            </a:r>
            <a:r>
              <a:rPr lang="en-US" sz="2200" dirty="0">
                <a:solidFill>
                  <a:schemeClr val="tx1"/>
                </a:solidFill>
                <a:latin typeface="Arial" panose="020B0604020202020204" pitchFamily="34" charset="0"/>
                <a:cs typeface="Arial" panose="020B0604020202020204" pitchFamily="34" charset="0"/>
              </a:rPr>
              <a:t>Significance of the </a:t>
            </a:r>
            <a:r>
              <a:rPr lang="en-US" sz="2200" dirty="0" smtClean="0">
                <a:solidFill>
                  <a:schemeClr val="tx1"/>
                </a:solidFill>
                <a:latin typeface="Arial" panose="020B0604020202020204" pitchFamily="34" charset="0"/>
                <a:cs typeface="Arial" panose="020B0604020202020204" pitchFamily="34" charset="0"/>
              </a:rPr>
              <a:t>study</a:t>
            </a:r>
          </a:p>
          <a:p>
            <a:pPr marL="0" indent="0">
              <a:buNone/>
            </a:pPr>
            <a:r>
              <a:rPr lang="en-US" sz="2200" b="1" dirty="0" smtClean="0">
                <a:solidFill>
                  <a:schemeClr val="tx1"/>
                </a:solidFill>
                <a:latin typeface="Arial" panose="020B0604020202020204" pitchFamily="34" charset="0"/>
                <a:cs typeface="Arial" panose="020B0604020202020204" pitchFamily="34" charset="0"/>
              </a:rPr>
              <a:t>2.0 </a:t>
            </a:r>
            <a:r>
              <a:rPr lang="en-US" sz="2200" dirty="0" smtClean="0">
                <a:solidFill>
                  <a:schemeClr val="tx1"/>
                </a:solidFill>
                <a:latin typeface="Arial" panose="020B0604020202020204" pitchFamily="34" charset="0"/>
                <a:cs typeface="Arial" panose="020B0604020202020204" pitchFamily="34" charset="0"/>
              </a:rPr>
              <a:t>Sugar industry losses</a:t>
            </a:r>
            <a:endParaRPr lang="en-US" sz="2200" dirty="0">
              <a:solidFill>
                <a:schemeClr val="tx1"/>
              </a:solidFill>
              <a:latin typeface="Arial" panose="020B0604020202020204" pitchFamily="34" charset="0"/>
              <a:cs typeface="Arial" panose="020B0604020202020204" pitchFamily="34" charset="0"/>
            </a:endParaRPr>
          </a:p>
          <a:p>
            <a:pPr marL="0" indent="0">
              <a:buNone/>
            </a:pPr>
            <a:r>
              <a:rPr lang="en-US" sz="2200" b="1" dirty="0" smtClean="0">
                <a:solidFill>
                  <a:schemeClr val="tx1"/>
                </a:solidFill>
                <a:latin typeface="Arial" panose="020B0604020202020204" pitchFamily="34" charset="0"/>
                <a:cs typeface="Arial" panose="020B0604020202020204" pitchFamily="34" charset="0"/>
              </a:rPr>
              <a:t>2.1</a:t>
            </a:r>
            <a:r>
              <a:rPr lang="en-US" sz="2200" dirty="0" smtClean="0">
                <a:solidFill>
                  <a:schemeClr val="tx1"/>
                </a:solidFill>
                <a:latin typeface="Arial" panose="020B0604020202020204" pitchFamily="34" charset="0"/>
                <a:cs typeface="Arial" panose="020B0604020202020204" pitchFamily="34" charset="0"/>
              </a:rPr>
              <a:t> </a:t>
            </a:r>
            <a:r>
              <a:rPr lang="en-US" sz="2200" dirty="0">
                <a:solidFill>
                  <a:schemeClr val="tx1"/>
                </a:solidFill>
                <a:latin typeface="Arial" panose="020B0604020202020204" pitchFamily="34" charset="0"/>
                <a:cs typeface="Arial" panose="020B0604020202020204" pitchFamily="34" charset="0"/>
              </a:rPr>
              <a:t>Sugar loss in </a:t>
            </a:r>
            <a:r>
              <a:rPr lang="en-US" sz="2200" dirty="0" smtClean="0">
                <a:solidFill>
                  <a:schemeClr val="tx1"/>
                </a:solidFill>
                <a:latin typeface="Arial" panose="020B0604020202020204" pitchFamily="34" charset="0"/>
                <a:cs typeface="Arial" panose="020B0604020202020204" pitchFamily="34" charset="0"/>
              </a:rPr>
              <a:t>bagasse and measures </a:t>
            </a:r>
            <a:endParaRPr lang="en-US" sz="2200" dirty="0" smtClean="0">
              <a:solidFill>
                <a:schemeClr val="tx1"/>
              </a:solidFill>
              <a:latin typeface="Arial" panose="020B0604020202020204" pitchFamily="34" charset="0"/>
              <a:cs typeface="Arial" panose="020B0604020202020204" pitchFamily="34" charset="0"/>
            </a:endParaRPr>
          </a:p>
          <a:p>
            <a:pPr marL="0" indent="0">
              <a:buNone/>
            </a:pPr>
            <a:r>
              <a:rPr lang="en-US" sz="2200" dirty="0" smtClean="0">
                <a:solidFill>
                  <a:schemeClr val="tx1"/>
                </a:solidFill>
                <a:latin typeface="Arial" panose="020B0604020202020204" pitchFamily="34" charset="0"/>
                <a:cs typeface="Arial" panose="020B0604020202020204" pitchFamily="34" charset="0"/>
              </a:rPr>
              <a:t>to </a:t>
            </a:r>
            <a:r>
              <a:rPr lang="en-US" sz="2200" dirty="0" smtClean="0">
                <a:solidFill>
                  <a:schemeClr val="tx1"/>
                </a:solidFill>
                <a:latin typeface="Arial" panose="020B0604020202020204" pitchFamily="34" charset="0"/>
                <a:cs typeface="Arial" panose="020B0604020202020204" pitchFamily="34" charset="0"/>
              </a:rPr>
              <a:t>control it</a:t>
            </a:r>
          </a:p>
          <a:p>
            <a:pPr marL="0" indent="0">
              <a:buNone/>
            </a:pPr>
            <a:r>
              <a:rPr lang="en-US" sz="2200" b="1" dirty="0" smtClean="0">
                <a:solidFill>
                  <a:schemeClr val="tx1"/>
                </a:solidFill>
                <a:latin typeface="Arial" panose="020B0604020202020204" pitchFamily="34" charset="0"/>
                <a:cs typeface="Arial" panose="020B0604020202020204" pitchFamily="34" charset="0"/>
              </a:rPr>
              <a:t>2.2</a:t>
            </a:r>
            <a:r>
              <a:rPr lang="en-US" sz="2200" dirty="0" smtClean="0">
                <a:solidFill>
                  <a:schemeClr val="tx1"/>
                </a:solidFill>
                <a:latin typeface="Arial" panose="020B0604020202020204" pitchFamily="34" charset="0"/>
                <a:cs typeface="Arial" panose="020B0604020202020204" pitchFamily="34" charset="0"/>
              </a:rPr>
              <a:t> </a:t>
            </a:r>
            <a:r>
              <a:rPr lang="en-US" sz="2200" dirty="0">
                <a:solidFill>
                  <a:schemeClr val="tx1"/>
                </a:solidFill>
                <a:latin typeface="Arial" panose="020B0604020202020204" pitchFamily="34" charset="0"/>
                <a:cs typeface="Arial" panose="020B0604020202020204" pitchFamily="34" charset="0"/>
              </a:rPr>
              <a:t>Sugar loss in </a:t>
            </a:r>
            <a:r>
              <a:rPr lang="en-US" sz="2200" dirty="0" smtClean="0">
                <a:solidFill>
                  <a:schemeClr val="tx1"/>
                </a:solidFill>
                <a:latin typeface="Arial" panose="020B0604020202020204" pitchFamily="34" charset="0"/>
                <a:cs typeface="Arial" panose="020B0604020202020204" pitchFamily="34" charset="0"/>
              </a:rPr>
              <a:t>mud and measures </a:t>
            </a:r>
            <a:endParaRPr lang="en-US" sz="2200" dirty="0" smtClean="0">
              <a:solidFill>
                <a:schemeClr val="tx1"/>
              </a:solidFill>
              <a:latin typeface="Arial" panose="020B0604020202020204" pitchFamily="34" charset="0"/>
              <a:cs typeface="Arial" panose="020B0604020202020204" pitchFamily="34" charset="0"/>
            </a:endParaRPr>
          </a:p>
          <a:p>
            <a:pPr marL="0" indent="0">
              <a:buNone/>
            </a:pPr>
            <a:r>
              <a:rPr lang="en-US" sz="2200" dirty="0" smtClean="0">
                <a:solidFill>
                  <a:schemeClr val="tx1"/>
                </a:solidFill>
                <a:latin typeface="Arial" panose="020B0604020202020204" pitchFamily="34" charset="0"/>
                <a:cs typeface="Arial" panose="020B0604020202020204" pitchFamily="34" charset="0"/>
              </a:rPr>
              <a:t>to </a:t>
            </a:r>
            <a:r>
              <a:rPr lang="en-US" sz="2200" dirty="0" smtClean="0">
                <a:solidFill>
                  <a:schemeClr val="tx1"/>
                </a:solidFill>
                <a:latin typeface="Arial" panose="020B0604020202020204" pitchFamily="34" charset="0"/>
                <a:cs typeface="Arial" panose="020B0604020202020204" pitchFamily="34" charset="0"/>
              </a:rPr>
              <a:t>control it</a:t>
            </a:r>
            <a:endParaRPr lang="en-US" sz="2200" dirty="0">
              <a:solidFill>
                <a:schemeClr val="tx1"/>
              </a:solidFill>
              <a:latin typeface="Arial" panose="020B0604020202020204" pitchFamily="34" charset="0"/>
              <a:cs typeface="Arial" panose="020B0604020202020204" pitchFamily="34" charset="0"/>
            </a:endParaRPr>
          </a:p>
          <a:p>
            <a:pPr marL="0" indent="0">
              <a:buNone/>
            </a:pPr>
            <a:r>
              <a:rPr lang="en-US" sz="2200" b="1" dirty="0" smtClean="0">
                <a:solidFill>
                  <a:schemeClr val="tx1"/>
                </a:solidFill>
                <a:latin typeface="Arial" panose="020B0604020202020204" pitchFamily="34" charset="0"/>
                <a:cs typeface="Arial" panose="020B0604020202020204" pitchFamily="34" charset="0"/>
              </a:rPr>
              <a:t>2.3</a:t>
            </a:r>
            <a:r>
              <a:rPr lang="en-US" sz="2200" dirty="0" smtClean="0">
                <a:solidFill>
                  <a:schemeClr val="tx1"/>
                </a:solidFill>
                <a:latin typeface="Arial" panose="020B0604020202020204" pitchFamily="34" charset="0"/>
                <a:cs typeface="Arial" panose="020B0604020202020204" pitchFamily="34" charset="0"/>
              </a:rPr>
              <a:t> Sugar loss in final molasses and measures to control </a:t>
            </a:r>
            <a:r>
              <a:rPr lang="en-US" sz="2200" dirty="0" smtClean="0">
                <a:solidFill>
                  <a:schemeClr val="tx1"/>
                </a:solidFill>
                <a:latin typeface="Arial" panose="020B0604020202020204" pitchFamily="34" charset="0"/>
                <a:cs typeface="Arial" panose="020B0604020202020204" pitchFamily="34" charset="0"/>
              </a:rPr>
              <a:t>it</a:t>
            </a:r>
            <a:endParaRPr lang="en-US" sz="2200" b="1" dirty="0" smtClean="0">
              <a:solidFill>
                <a:schemeClr val="tx1"/>
              </a:solidFill>
              <a:latin typeface="Arial" panose="020B0604020202020204" pitchFamily="34" charset="0"/>
              <a:cs typeface="Arial" panose="020B0604020202020204" pitchFamily="34" charset="0"/>
            </a:endParaRPr>
          </a:p>
          <a:p>
            <a:pPr marL="0" indent="0">
              <a:buNone/>
            </a:pPr>
            <a:endParaRPr lang="en-US" sz="2200" b="1" dirty="0" smtClean="0">
              <a:solidFill>
                <a:schemeClr val="tx1"/>
              </a:solidFill>
              <a:latin typeface="Arial" panose="020B0604020202020204" pitchFamily="34" charset="0"/>
              <a:cs typeface="Arial" panose="020B0604020202020204" pitchFamily="34" charset="0"/>
            </a:endParaRPr>
          </a:p>
          <a:p>
            <a:pPr marL="0" indent="0">
              <a:buNone/>
            </a:pPr>
            <a:endParaRPr lang="en-US" sz="2200" b="1" dirty="0" smtClean="0">
              <a:solidFill>
                <a:schemeClr val="tx1"/>
              </a:solidFill>
              <a:latin typeface="Arial" panose="020B0604020202020204" pitchFamily="34" charset="0"/>
              <a:cs typeface="Arial" panose="020B0604020202020204" pitchFamily="34" charset="0"/>
            </a:endParaRPr>
          </a:p>
          <a:p>
            <a:pPr marL="0" indent="0">
              <a:buNone/>
            </a:pPr>
            <a:endParaRPr lang="en-US" sz="2200" b="1" dirty="0">
              <a:solidFill>
                <a:schemeClr val="tx1"/>
              </a:solidFill>
              <a:latin typeface="Arial" panose="020B0604020202020204" pitchFamily="34" charset="0"/>
              <a:cs typeface="Arial" panose="020B0604020202020204" pitchFamily="34" charset="0"/>
            </a:endParaRPr>
          </a:p>
          <a:p>
            <a:pPr marL="0" indent="0">
              <a:buNone/>
            </a:pPr>
            <a:r>
              <a:rPr lang="en-US" sz="2200" b="1" dirty="0" smtClean="0">
                <a:solidFill>
                  <a:schemeClr val="tx1"/>
                </a:solidFill>
                <a:latin typeface="Arial" panose="020B0604020202020204" pitchFamily="34" charset="0"/>
                <a:cs typeface="Arial" panose="020B0604020202020204" pitchFamily="34" charset="0"/>
              </a:rPr>
              <a:t>2.4</a:t>
            </a:r>
            <a:r>
              <a:rPr lang="en-US" sz="2200" dirty="0" smtClean="0">
                <a:solidFill>
                  <a:schemeClr val="tx1"/>
                </a:solidFill>
                <a:latin typeface="Arial" panose="020B0604020202020204" pitchFamily="34" charset="0"/>
                <a:cs typeface="Arial" panose="020B0604020202020204" pitchFamily="34" charset="0"/>
              </a:rPr>
              <a:t> Calculation used for undetermined losses in Pakistan</a:t>
            </a:r>
          </a:p>
          <a:p>
            <a:pPr marL="0" indent="0">
              <a:buNone/>
            </a:pPr>
            <a:r>
              <a:rPr lang="en-US" sz="2200" b="1" dirty="0" smtClean="0">
                <a:solidFill>
                  <a:schemeClr val="tx1"/>
                </a:solidFill>
                <a:latin typeface="Arial" panose="020B0604020202020204" pitchFamily="34" charset="0"/>
                <a:cs typeface="Arial" panose="020B0604020202020204" pitchFamily="34" charset="0"/>
              </a:rPr>
              <a:t>2.5</a:t>
            </a:r>
            <a:r>
              <a:rPr lang="en-US" sz="2200" dirty="0" smtClean="0">
                <a:solidFill>
                  <a:schemeClr val="tx1"/>
                </a:solidFill>
                <a:latin typeface="Arial" panose="020B0604020202020204" pitchFamily="34" charset="0"/>
                <a:cs typeface="Arial" panose="020B0604020202020204" pitchFamily="34" charset="0"/>
              </a:rPr>
              <a:t> </a:t>
            </a:r>
            <a:r>
              <a:rPr lang="en-US" sz="2200" dirty="0" smtClean="0">
                <a:solidFill>
                  <a:schemeClr val="tx1"/>
                </a:solidFill>
                <a:latin typeface="Arial" panose="020B0604020202020204" pitchFamily="34" charset="0"/>
                <a:cs typeface="Arial" panose="020B0604020202020204" pitchFamily="34" charset="0"/>
              </a:rPr>
              <a:t>Proposed calculation for undetermined losses</a:t>
            </a:r>
          </a:p>
          <a:p>
            <a:pPr marL="0" indent="0">
              <a:buNone/>
            </a:pPr>
            <a:r>
              <a:rPr lang="en-US" sz="2200" b="1" dirty="0" smtClean="0">
                <a:solidFill>
                  <a:schemeClr val="tx1"/>
                </a:solidFill>
                <a:latin typeface="Arial" panose="020B0604020202020204" pitchFamily="34" charset="0"/>
                <a:cs typeface="Arial" panose="020B0604020202020204" pitchFamily="34" charset="0"/>
              </a:rPr>
              <a:t>2.6</a:t>
            </a:r>
            <a:r>
              <a:rPr lang="en-US" sz="2200" dirty="0" smtClean="0">
                <a:solidFill>
                  <a:schemeClr val="tx1"/>
                </a:solidFill>
                <a:latin typeface="Arial" panose="020B0604020202020204" pitchFamily="34" charset="0"/>
                <a:cs typeface="Arial" panose="020B0604020202020204" pitchFamily="34" charset="0"/>
              </a:rPr>
              <a:t> Identification of undetermined losses using boiling </a:t>
            </a:r>
            <a:r>
              <a:rPr lang="en-US" sz="2200" dirty="0">
                <a:solidFill>
                  <a:schemeClr val="tx1"/>
                </a:solidFill>
                <a:latin typeface="Arial" panose="020B0604020202020204" pitchFamily="34" charset="0"/>
                <a:cs typeface="Arial" panose="020B0604020202020204" pitchFamily="34" charset="0"/>
              </a:rPr>
              <a:t>h</a:t>
            </a:r>
            <a:r>
              <a:rPr lang="en-US" sz="2200" dirty="0" smtClean="0">
                <a:solidFill>
                  <a:schemeClr val="tx1"/>
                </a:solidFill>
                <a:latin typeface="Arial" panose="020B0604020202020204" pitchFamily="34" charset="0"/>
                <a:cs typeface="Arial" panose="020B0604020202020204" pitchFamily="34" charset="0"/>
              </a:rPr>
              <a:t>ouse </a:t>
            </a:r>
            <a:r>
              <a:rPr lang="en-US" sz="2200" dirty="0">
                <a:solidFill>
                  <a:schemeClr val="tx1"/>
                </a:solidFill>
                <a:latin typeface="Arial" panose="020B0604020202020204" pitchFamily="34" charset="0"/>
                <a:cs typeface="Arial" panose="020B0604020202020204" pitchFamily="34" charset="0"/>
              </a:rPr>
              <a:t>m</a:t>
            </a:r>
            <a:r>
              <a:rPr lang="en-US" sz="2200" dirty="0" smtClean="0">
                <a:solidFill>
                  <a:schemeClr val="tx1"/>
                </a:solidFill>
                <a:latin typeface="Arial" panose="020B0604020202020204" pitchFamily="34" charset="0"/>
                <a:cs typeface="Arial" panose="020B0604020202020204" pitchFamily="34" charset="0"/>
              </a:rPr>
              <a:t>ass balance</a:t>
            </a:r>
          </a:p>
          <a:p>
            <a:pPr marL="0" indent="0">
              <a:buNone/>
            </a:pPr>
            <a:r>
              <a:rPr lang="en-US" sz="2200" b="1" dirty="0" smtClean="0">
                <a:solidFill>
                  <a:schemeClr val="tx1"/>
                </a:solidFill>
                <a:latin typeface="Arial" panose="020B0604020202020204" pitchFamily="34" charset="0"/>
                <a:cs typeface="Arial" panose="020B0604020202020204" pitchFamily="34" charset="0"/>
              </a:rPr>
              <a:t>3.0</a:t>
            </a:r>
            <a:r>
              <a:rPr lang="en-US" sz="2200" dirty="0" smtClean="0">
                <a:solidFill>
                  <a:schemeClr val="tx1"/>
                </a:solidFill>
                <a:latin typeface="Arial" panose="020B0604020202020204" pitchFamily="34" charset="0"/>
                <a:cs typeface="Arial" panose="020B0604020202020204" pitchFamily="34" charset="0"/>
              </a:rPr>
              <a:t> </a:t>
            </a:r>
            <a:r>
              <a:rPr lang="en-US" sz="2200" dirty="0" smtClean="0">
                <a:solidFill>
                  <a:schemeClr val="tx1"/>
                </a:solidFill>
                <a:latin typeface="Arial" panose="020B0604020202020204" pitchFamily="34" charset="0"/>
                <a:cs typeface="Arial" panose="020B0604020202020204" pitchFamily="34" charset="0"/>
              </a:rPr>
              <a:t>Losses </a:t>
            </a:r>
            <a:r>
              <a:rPr lang="en-US" sz="2200" dirty="0" smtClean="0">
                <a:solidFill>
                  <a:schemeClr val="tx1"/>
                </a:solidFill>
                <a:latin typeface="Arial" panose="020B0604020202020204" pitchFamily="34" charset="0"/>
                <a:cs typeface="Arial" panose="020B0604020202020204" pitchFamily="34" charset="0"/>
              </a:rPr>
              <a:t>benchmark in sugar industry of Pakistan</a:t>
            </a:r>
          </a:p>
          <a:p>
            <a:pPr marL="0" indent="0">
              <a:buNone/>
            </a:pPr>
            <a:r>
              <a:rPr lang="en-US" sz="2200" b="1" dirty="0" smtClean="0">
                <a:solidFill>
                  <a:schemeClr val="tx1"/>
                </a:solidFill>
                <a:latin typeface="Arial" panose="020B0604020202020204" pitchFamily="34" charset="0"/>
                <a:cs typeface="Arial" panose="020B0604020202020204" pitchFamily="34" charset="0"/>
              </a:rPr>
              <a:t>3.1</a:t>
            </a:r>
            <a:r>
              <a:rPr lang="en-US" sz="2200" dirty="0" smtClean="0">
                <a:solidFill>
                  <a:schemeClr val="tx1"/>
                </a:solidFill>
                <a:latin typeface="Arial" panose="020B0604020202020204" pitchFamily="34" charset="0"/>
                <a:cs typeface="Arial" panose="020B0604020202020204" pitchFamily="34" charset="0"/>
              </a:rPr>
              <a:t> Don’t </a:t>
            </a:r>
            <a:r>
              <a:rPr lang="en-US" sz="2200" dirty="0">
                <a:solidFill>
                  <a:schemeClr val="tx1"/>
                </a:solidFill>
                <a:latin typeface="Arial" panose="020B0604020202020204" pitchFamily="34" charset="0"/>
                <a:cs typeface="Arial" panose="020B0604020202020204" pitchFamily="34" charset="0"/>
              </a:rPr>
              <a:t>underestimate the sugar losses, as they are money, a big money</a:t>
            </a:r>
            <a:endParaRPr lang="en-US" sz="2200" dirty="0">
              <a:solidFill>
                <a:schemeClr val="tx1"/>
              </a:solidFill>
              <a:latin typeface="Arial" panose="020B0604020202020204" pitchFamily="34" charset="0"/>
              <a:cs typeface="Arial" panose="020B0604020202020204" pitchFamily="34" charset="0"/>
            </a:endParaRPr>
          </a:p>
          <a:p>
            <a:pPr marL="0" indent="0">
              <a:buNone/>
            </a:pPr>
            <a:r>
              <a:rPr lang="en-US" sz="2200" b="1" dirty="0" smtClean="0">
                <a:solidFill>
                  <a:schemeClr val="tx1"/>
                </a:solidFill>
                <a:latin typeface="Arial" panose="020B0604020202020204" pitchFamily="34" charset="0"/>
                <a:cs typeface="Arial" panose="020B0604020202020204" pitchFamily="34" charset="0"/>
              </a:rPr>
              <a:t>4.</a:t>
            </a:r>
            <a:r>
              <a:rPr lang="en-US" sz="2200" dirty="0" smtClean="0">
                <a:solidFill>
                  <a:schemeClr val="tx1"/>
                </a:solidFill>
                <a:latin typeface="Arial" panose="020B0604020202020204" pitchFamily="34" charset="0"/>
                <a:cs typeface="Arial" panose="020B0604020202020204" pitchFamily="34" charset="0"/>
              </a:rPr>
              <a:t> Conclusion </a:t>
            </a:r>
          </a:p>
          <a:p>
            <a:pPr marL="0" indent="0">
              <a:buNone/>
            </a:pPr>
            <a:r>
              <a:rPr lang="en-US" sz="2000" dirty="0" smtClean="0">
                <a:latin typeface="Arial" panose="020B0604020202020204" pitchFamily="34" charset="0"/>
                <a:cs typeface="Arial" panose="020B0604020202020204" pitchFamily="34" charset="0"/>
              </a:rPr>
              <a:t/>
            </a:r>
            <a:br>
              <a:rPr lang="en-US" sz="2000" dirty="0" smtClean="0">
                <a:latin typeface="Arial" panose="020B0604020202020204" pitchFamily="34" charset="0"/>
                <a:cs typeface="Arial" panose="020B0604020202020204" pitchFamily="34" charset="0"/>
              </a:rPr>
            </a:br>
            <a:endParaRPr lang="en-US" sz="2000" dirty="0" smtClean="0">
              <a:solidFill>
                <a:schemeClr val="tx1"/>
              </a:solidFill>
              <a:latin typeface="Arial" panose="020B0604020202020204" pitchFamily="34" charset="0"/>
              <a:cs typeface="Arial" panose="020B0604020202020204" pitchFamily="34" charset="0"/>
            </a:endParaRPr>
          </a:p>
          <a:p>
            <a:pPr marL="0" indent="0">
              <a:lnSpc>
                <a:spcPct val="120000"/>
              </a:lnSpc>
              <a:buNone/>
            </a:pPr>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3911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4617" y="591158"/>
            <a:ext cx="9898234" cy="761345"/>
          </a:xfrm>
        </p:spPr>
        <p:txBody>
          <a:bodyPr>
            <a:normAutofit/>
          </a:bodyPr>
          <a:lstStyle/>
          <a:p>
            <a:r>
              <a:rPr lang="en-US" sz="3200" b="1" dirty="0" smtClean="0">
                <a:latin typeface="Arial" panose="020B0604020202020204" pitchFamily="34" charset="0"/>
                <a:cs typeface="Arial" panose="020B0604020202020204" pitchFamily="34" charset="0"/>
              </a:rPr>
              <a:t>1. Abstract</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94486" y="1286599"/>
            <a:ext cx="10593860" cy="5353097"/>
          </a:xfrm>
        </p:spPr>
        <p:txBody>
          <a:bodyPr>
            <a:noAutofit/>
          </a:bodyPr>
          <a:lstStyle/>
          <a:p>
            <a:pPr marL="0" indent="0" algn="just">
              <a:lnSpc>
                <a:spcPct val="170000"/>
              </a:lnSpc>
              <a:buNone/>
            </a:pPr>
            <a:r>
              <a:rPr lang="en-US" sz="1700" dirty="0" smtClean="0">
                <a:solidFill>
                  <a:schemeClr val="tx1"/>
                </a:solidFill>
                <a:latin typeface="Arial" panose="020B0604020202020204" pitchFamily="34" charset="0"/>
                <a:cs typeface="Arial" panose="020B0604020202020204" pitchFamily="34" charset="0"/>
              </a:rPr>
              <a:t>Maximizing sucrose recovery in a sugar factory can be achieved by minimizing operational sucrose losses. </a:t>
            </a:r>
            <a:r>
              <a:rPr lang="en-US" sz="1700" dirty="0">
                <a:solidFill>
                  <a:schemeClr val="tx1"/>
                </a:solidFill>
                <a:latin typeface="Arial" panose="020B0604020202020204" pitchFamily="34" charset="0"/>
                <a:cs typeface="Arial" panose="020B0604020202020204" pitchFamily="34" charset="0"/>
              </a:rPr>
              <a:t>This study was focused on assessment and control of operation losses in sugar production. Factors associated in operational losses was discussed as determined and undetermined loses. Determined losses are those which can easily be measured through lab analysis, such as loss in molasses, mud and bagasse. On the other hand, undetermined losses are difficult to estimate directly but material balance of the mills. Undetermined loss is further classified into chemical </a:t>
            </a:r>
            <a:r>
              <a:rPr lang="en-US" sz="1700" dirty="0" smtClean="0">
                <a:solidFill>
                  <a:schemeClr val="tx1"/>
                </a:solidFill>
                <a:latin typeface="Arial" panose="020B0604020202020204" pitchFamily="34" charset="0"/>
                <a:cs typeface="Arial" panose="020B0604020202020204" pitchFamily="34" charset="0"/>
              </a:rPr>
              <a:t>loss and </a:t>
            </a:r>
            <a:r>
              <a:rPr lang="en-US" sz="1700" dirty="0">
                <a:solidFill>
                  <a:schemeClr val="tx1"/>
                </a:solidFill>
                <a:latin typeface="Arial" panose="020B0604020202020204" pitchFamily="34" charset="0"/>
                <a:cs typeface="Arial" panose="020B0604020202020204" pitchFamily="34" charset="0"/>
              </a:rPr>
              <a:t>mechanical </a:t>
            </a:r>
            <a:r>
              <a:rPr lang="en-US" sz="1700" dirty="0" smtClean="0">
                <a:solidFill>
                  <a:schemeClr val="tx1"/>
                </a:solidFill>
                <a:latin typeface="Arial" panose="020B0604020202020204" pitchFamily="34" charset="0"/>
                <a:cs typeface="Arial" panose="020B0604020202020204" pitchFamily="34" charset="0"/>
              </a:rPr>
              <a:t>loss. </a:t>
            </a:r>
            <a:r>
              <a:rPr lang="en-US" sz="1700" dirty="0">
                <a:solidFill>
                  <a:schemeClr val="tx1"/>
                </a:solidFill>
                <a:latin typeface="Arial" panose="020B0604020202020204" pitchFamily="34" charset="0"/>
                <a:cs typeface="Arial" panose="020B0604020202020204" pitchFamily="34" charset="0"/>
              </a:rPr>
              <a:t>Sugar losses in bagasse and molasses </a:t>
            </a:r>
            <a:r>
              <a:rPr lang="en-US" sz="1700" dirty="0" smtClean="0">
                <a:solidFill>
                  <a:schemeClr val="tx1"/>
                </a:solidFill>
                <a:latin typeface="Arial" panose="020B0604020202020204" pitchFamily="34" charset="0"/>
                <a:cs typeface="Arial" panose="020B0604020202020204" pitchFamily="34" charset="0"/>
              </a:rPr>
              <a:t>was </a:t>
            </a:r>
            <a:r>
              <a:rPr lang="en-US" sz="1700" dirty="0">
                <a:solidFill>
                  <a:schemeClr val="tx1"/>
                </a:solidFill>
                <a:latin typeface="Arial" panose="020B0604020202020204" pitchFamily="34" charset="0"/>
                <a:cs typeface="Arial" panose="020B0604020202020204" pitchFamily="34" charset="0"/>
              </a:rPr>
              <a:t>higher than others</a:t>
            </a:r>
            <a:r>
              <a:rPr lang="en-US" sz="1700" dirty="0" smtClean="0">
                <a:solidFill>
                  <a:schemeClr val="tx1"/>
                </a:solidFill>
                <a:latin typeface="Arial" panose="020B0604020202020204" pitchFamily="34" charset="0"/>
                <a:cs typeface="Arial" panose="020B0604020202020204" pitchFamily="34" charset="0"/>
              </a:rPr>
              <a:t>.. </a:t>
            </a:r>
            <a:r>
              <a:rPr lang="en-US" sz="1700" dirty="0">
                <a:solidFill>
                  <a:schemeClr val="tx1"/>
                </a:solidFill>
                <a:latin typeface="Arial" panose="020B0604020202020204" pitchFamily="34" charset="0"/>
                <a:cs typeface="Arial" panose="020B0604020202020204" pitchFamily="34" charset="0"/>
              </a:rPr>
              <a:t>Objective of this study is to assess various losses in operation and control measures to reduce the losses percentage. It is true not all sugar can be recovered but take heart a lot of sugar can be recovered. So, we are confident to say that the proposed methods to control operational losses may help to improve sugar recovery and ultimately increase the profit margin of the sugar industry in Pakistan.</a:t>
            </a:r>
          </a:p>
          <a:p>
            <a:pPr marL="0" indent="0" algn="just">
              <a:lnSpc>
                <a:spcPct val="150000"/>
              </a:lnSpc>
              <a:buNone/>
            </a:pPr>
            <a:endParaRPr lang="en-US" dirty="0" smtClean="0">
              <a:latin typeface="Arial" panose="020B0604020202020204" pitchFamily="34" charset="0"/>
              <a:cs typeface="Arial" panose="020B0604020202020204" pitchFamily="34" charset="0"/>
            </a:endParaRPr>
          </a:p>
          <a:p>
            <a:pPr marL="0" indent="0" algn="just">
              <a:lnSpc>
                <a:spcPct val="150000"/>
              </a:lnSpc>
              <a:buNone/>
            </a:pP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8017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2855" y="632348"/>
            <a:ext cx="9881758" cy="678217"/>
          </a:xfrm>
        </p:spPr>
        <p:txBody>
          <a:bodyPr>
            <a:normAutofit/>
          </a:bodyPr>
          <a:lstStyle/>
          <a:p>
            <a:r>
              <a:rPr lang="en-US" sz="3200" b="1" dirty="0" smtClean="0">
                <a:latin typeface="Arial" panose="020B0604020202020204" pitchFamily="34" charset="0"/>
                <a:cs typeface="Arial" panose="020B0604020202020204" pitchFamily="34" charset="0"/>
              </a:rPr>
              <a:t>1.1 </a:t>
            </a:r>
            <a:r>
              <a:rPr lang="en-US" sz="3200" b="1" dirty="0">
                <a:latin typeface="Arial" panose="020B0604020202020204" pitchFamily="34" charset="0"/>
                <a:cs typeface="Arial" panose="020B0604020202020204" pitchFamily="34" charset="0"/>
              </a:rPr>
              <a:t>Background of the problem</a:t>
            </a:r>
            <a:endParaRPr lang="en-US" sz="3200" b="1" dirty="0"/>
          </a:p>
        </p:txBody>
      </p:sp>
      <p:sp>
        <p:nvSpPr>
          <p:cNvPr id="3" name="Content Placeholder 2"/>
          <p:cNvSpPr>
            <a:spLocks noGrp="1"/>
          </p:cNvSpPr>
          <p:nvPr>
            <p:ph idx="1"/>
          </p:nvPr>
        </p:nvSpPr>
        <p:spPr>
          <a:xfrm>
            <a:off x="1264025" y="1631091"/>
            <a:ext cx="10240588" cy="4783155"/>
          </a:xfrm>
        </p:spPr>
        <p:txBody>
          <a:bodyPr>
            <a:normAutofit lnSpcReduction="10000"/>
          </a:bodyPr>
          <a:lstStyle/>
          <a:p>
            <a:pPr marL="0" indent="0" algn="just">
              <a:lnSpc>
                <a:spcPct val="150000"/>
              </a:lnSpc>
              <a:buNone/>
            </a:pPr>
            <a:r>
              <a:rPr lang="en-US" sz="2400" dirty="0" smtClean="0">
                <a:solidFill>
                  <a:schemeClr val="tx1"/>
                </a:solidFill>
                <a:latin typeface="Arial" panose="020B0604020202020204" pitchFamily="34" charset="0"/>
                <a:cs typeface="Arial" panose="020B0604020202020204" pitchFamily="34" charset="0"/>
              </a:rPr>
              <a:t>Sheikhoo </a:t>
            </a:r>
            <a:r>
              <a:rPr lang="en-US" sz="2400" dirty="0">
                <a:solidFill>
                  <a:schemeClr val="tx1"/>
                </a:solidFill>
                <a:latin typeface="Arial" panose="020B0604020202020204" pitchFamily="34" charset="0"/>
                <a:cs typeface="Arial" panose="020B0604020202020204" pitchFamily="34" charset="0"/>
              </a:rPr>
              <a:t>Sugar </a:t>
            </a:r>
            <a:r>
              <a:rPr lang="en-US" sz="2400" dirty="0" smtClean="0">
                <a:solidFill>
                  <a:schemeClr val="tx1"/>
                </a:solidFill>
                <a:latin typeface="Arial" panose="020B0604020202020204" pitchFamily="34" charset="0"/>
                <a:cs typeface="Arial" panose="020B0604020202020204" pitchFamily="34" charset="0"/>
              </a:rPr>
              <a:t>Mills Limited (SSML</a:t>
            </a:r>
            <a:r>
              <a:rPr lang="en-US" sz="2400" dirty="0">
                <a:solidFill>
                  <a:schemeClr val="tx1"/>
                </a:solidFill>
                <a:latin typeface="Arial" panose="020B0604020202020204" pitchFamily="34" charset="0"/>
                <a:cs typeface="Arial" panose="020B0604020202020204" pitchFamily="34" charset="0"/>
              </a:rPr>
              <a:t>) </a:t>
            </a:r>
            <a:r>
              <a:rPr lang="en-US" sz="2400" dirty="0" smtClean="0">
                <a:solidFill>
                  <a:schemeClr val="tx1"/>
                </a:solidFill>
                <a:latin typeface="Arial" panose="020B0604020202020204" pitchFamily="34" charset="0"/>
                <a:cs typeface="Arial" panose="020B0604020202020204" pitchFamily="34" charset="0"/>
              </a:rPr>
              <a:t>like </a:t>
            </a:r>
            <a:r>
              <a:rPr lang="en-US" sz="2400" dirty="0" smtClean="0">
                <a:solidFill>
                  <a:schemeClr val="tx1"/>
                </a:solidFill>
                <a:latin typeface="Arial" panose="020B0604020202020204" pitchFamily="34" charset="0"/>
                <a:cs typeface="Arial" panose="020B0604020202020204" pitchFamily="34" charset="0"/>
              </a:rPr>
              <a:t>other </a:t>
            </a:r>
            <a:r>
              <a:rPr lang="en-US" sz="2400" dirty="0">
                <a:solidFill>
                  <a:schemeClr val="tx1"/>
                </a:solidFill>
                <a:latin typeface="Arial" panose="020B0604020202020204" pitchFamily="34" charset="0"/>
                <a:cs typeface="Arial" panose="020B0604020202020204" pitchFamily="34" charset="0"/>
              </a:rPr>
              <a:t>sugar </a:t>
            </a:r>
            <a:r>
              <a:rPr lang="en-US" sz="2400" dirty="0" smtClean="0">
                <a:solidFill>
                  <a:schemeClr val="tx1"/>
                </a:solidFill>
                <a:latin typeface="Arial" panose="020B0604020202020204" pitchFamily="34" charset="0"/>
                <a:cs typeface="Arial" panose="020B0604020202020204" pitchFamily="34" charset="0"/>
              </a:rPr>
              <a:t>factories in Pakistan, </a:t>
            </a:r>
            <a:r>
              <a:rPr lang="en-US" sz="2400" dirty="0">
                <a:solidFill>
                  <a:schemeClr val="tx1"/>
                </a:solidFill>
                <a:latin typeface="Arial" panose="020B0604020202020204" pitchFamily="34" charset="0"/>
                <a:cs typeface="Arial" panose="020B0604020202020204" pitchFamily="34" charset="0"/>
              </a:rPr>
              <a:t>suffers the loss of sugar during sugar production. The </a:t>
            </a:r>
            <a:r>
              <a:rPr lang="en-US" sz="2400" dirty="0" smtClean="0">
                <a:solidFill>
                  <a:schemeClr val="tx1"/>
                </a:solidFill>
                <a:latin typeface="Arial" panose="020B0604020202020204" pitchFamily="34" charset="0"/>
                <a:cs typeface="Arial" panose="020B0604020202020204" pitchFamily="34" charset="0"/>
              </a:rPr>
              <a:t>operational sugar losses from </a:t>
            </a:r>
            <a:r>
              <a:rPr lang="en-US" sz="2400" dirty="0">
                <a:solidFill>
                  <a:schemeClr val="tx1"/>
                </a:solidFill>
                <a:latin typeface="Arial" panose="020B0604020202020204" pitchFamily="34" charset="0"/>
                <a:cs typeface="Arial" panose="020B0604020202020204" pitchFamily="34" charset="0"/>
              </a:rPr>
              <a:t>cane </a:t>
            </a:r>
            <a:r>
              <a:rPr lang="en-US" sz="2400" dirty="0" smtClean="0">
                <a:solidFill>
                  <a:schemeClr val="tx1"/>
                </a:solidFill>
                <a:latin typeface="Arial" panose="020B0604020202020204" pitchFamily="34" charset="0"/>
                <a:cs typeface="Arial" panose="020B0604020202020204" pitchFamily="34" charset="0"/>
              </a:rPr>
              <a:t>milling </a:t>
            </a:r>
            <a:r>
              <a:rPr lang="en-US" sz="2400" dirty="0">
                <a:solidFill>
                  <a:schemeClr val="tx1"/>
                </a:solidFill>
                <a:latin typeface="Arial" panose="020B0604020202020204" pitchFamily="34" charset="0"/>
                <a:cs typeface="Arial" panose="020B0604020202020204" pitchFamily="34" charset="0"/>
              </a:rPr>
              <a:t>to centrifugation station </a:t>
            </a:r>
            <a:r>
              <a:rPr lang="en-US" sz="2400" dirty="0" smtClean="0">
                <a:solidFill>
                  <a:schemeClr val="tx1"/>
                </a:solidFill>
                <a:latin typeface="Arial" panose="020B0604020202020204" pitchFamily="34" charset="0"/>
                <a:cs typeface="Arial" panose="020B0604020202020204" pitchFamily="34" charset="0"/>
              </a:rPr>
              <a:t>for season 2022-23 was </a:t>
            </a:r>
            <a:r>
              <a:rPr lang="en-US" sz="2400" dirty="0">
                <a:solidFill>
                  <a:schemeClr val="tx1"/>
                </a:solidFill>
                <a:latin typeface="Arial" panose="020B0604020202020204" pitchFamily="34" charset="0"/>
                <a:cs typeface="Arial" panose="020B0604020202020204" pitchFamily="34" charset="0"/>
              </a:rPr>
              <a:t>examined and found </a:t>
            </a:r>
            <a:r>
              <a:rPr lang="en-US" sz="2400" dirty="0" smtClean="0">
                <a:solidFill>
                  <a:schemeClr val="tx1"/>
                </a:solidFill>
                <a:latin typeface="Arial" panose="020B0604020202020204" pitchFamily="34" charset="0"/>
                <a:cs typeface="Arial" panose="020B0604020202020204" pitchFamily="34" charset="0"/>
              </a:rPr>
              <a:t>slightly above than the benchmark established in SSML say 2.0. </a:t>
            </a:r>
            <a:r>
              <a:rPr lang="en-US" sz="2400" dirty="0">
                <a:solidFill>
                  <a:schemeClr val="tx1"/>
                </a:solidFill>
                <a:latin typeface="Arial" panose="020B0604020202020204" pitchFamily="34" charset="0"/>
                <a:cs typeface="Arial" panose="020B0604020202020204" pitchFamily="34" charset="0"/>
              </a:rPr>
              <a:t>T</a:t>
            </a:r>
            <a:r>
              <a:rPr lang="en-US" sz="2400" dirty="0" smtClean="0">
                <a:solidFill>
                  <a:schemeClr val="tx1"/>
                </a:solidFill>
                <a:latin typeface="Arial" panose="020B0604020202020204" pitchFamily="34" charset="0"/>
                <a:cs typeface="Arial" panose="020B0604020202020204" pitchFamily="34" charset="0"/>
              </a:rPr>
              <a:t>here </a:t>
            </a:r>
            <a:r>
              <a:rPr lang="en-US" sz="2400" dirty="0">
                <a:solidFill>
                  <a:schemeClr val="tx1"/>
                </a:solidFill>
                <a:latin typeface="Arial" panose="020B0604020202020204" pitchFamily="34" charset="0"/>
                <a:cs typeface="Arial" panose="020B0604020202020204" pitchFamily="34" charset="0"/>
              </a:rPr>
              <a:t>was </a:t>
            </a:r>
            <a:r>
              <a:rPr lang="en-US" sz="2400" dirty="0" smtClean="0">
                <a:solidFill>
                  <a:schemeClr val="tx1"/>
                </a:solidFill>
                <a:latin typeface="Arial" panose="020B0604020202020204" pitchFamily="34" charset="0"/>
                <a:cs typeface="Arial" panose="020B0604020202020204" pitchFamily="34" charset="0"/>
              </a:rPr>
              <a:t>a </a:t>
            </a:r>
            <a:r>
              <a:rPr lang="en-US" sz="2400" dirty="0">
                <a:solidFill>
                  <a:schemeClr val="tx1"/>
                </a:solidFill>
                <a:latin typeface="Arial" panose="020B0604020202020204" pitchFamily="34" charset="0"/>
                <a:cs typeface="Arial" panose="020B0604020202020204" pitchFamily="34" charset="0"/>
              </a:rPr>
              <a:t>need to investigate and give possible </a:t>
            </a:r>
            <a:r>
              <a:rPr lang="en-US" sz="2400" dirty="0" smtClean="0">
                <a:solidFill>
                  <a:schemeClr val="tx1"/>
                </a:solidFill>
                <a:latin typeface="Arial" panose="020B0604020202020204" pitchFamily="34" charset="0"/>
                <a:cs typeface="Arial" panose="020B0604020202020204" pitchFamily="34" charset="0"/>
              </a:rPr>
              <a:t>solution to reduce sugar losses in future. Besides determined losses, the percentage of undetermined losses are around 1.42 of the total losses and it is a need of time to identify and eliminate the cause of these losses as well.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0927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4617" y="700216"/>
            <a:ext cx="9898234" cy="675502"/>
          </a:xfrm>
        </p:spPr>
        <p:txBody>
          <a:bodyPr>
            <a:normAutofit fontScale="90000"/>
          </a:bodyPr>
          <a:lstStyle/>
          <a:p>
            <a:r>
              <a:rPr lang="en-US" sz="3200" b="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1.2 Significance </a:t>
            </a:r>
            <a:r>
              <a:rPr lang="en-US" b="1" dirty="0">
                <a:latin typeface="Arial" panose="020B0604020202020204" pitchFamily="34" charset="0"/>
                <a:cs typeface="Arial" panose="020B0604020202020204" pitchFamily="34" charset="0"/>
              </a:rPr>
              <a:t>of the study</a:t>
            </a:r>
            <a:r>
              <a:rPr lang="en-US" b="1" dirty="0"/>
              <a:t/>
            </a:r>
            <a:br>
              <a:rPr lang="en-US" b="1" dirty="0"/>
            </a:br>
            <a:endParaRPr lang="en-US" dirty="0"/>
          </a:p>
        </p:txBody>
      </p:sp>
      <p:sp>
        <p:nvSpPr>
          <p:cNvPr id="3" name="Content Placeholder 2"/>
          <p:cNvSpPr>
            <a:spLocks noGrp="1"/>
          </p:cNvSpPr>
          <p:nvPr>
            <p:ph idx="1"/>
          </p:nvPr>
        </p:nvSpPr>
        <p:spPr>
          <a:xfrm>
            <a:off x="1433384" y="1540474"/>
            <a:ext cx="10280821" cy="3970639"/>
          </a:xfrm>
        </p:spPr>
        <p:txBody>
          <a:bodyPr>
            <a:normAutofit fontScale="92500"/>
          </a:bodyPr>
          <a:lstStyle/>
          <a:p>
            <a:pPr algn="just">
              <a:lnSpc>
                <a:spcPct val="150000"/>
              </a:lnSpc>
              <a:buFont typeface="Wingdings" panose="05000000000000000000" pitchFamily="2" charset="2"/>
              <a:buChar char="Ø"/>
            </a:pPr>
            <a:r>
              <a:rPr lang="en-US" sz="2600" dirty="0" smtClean="0">
                <a:solidFill>
                  <a:schemeClr val="tx1"/>
                </a:solidFill>
                <a:latin typeface="Arial" panose="020B0604020202020204" pitchFamily="34" charset="0"/>
                <a:cs typeface="Arial" panose="020B0604020202020204" pitchFamily="34" charset="0"/>
              </a:rPr>
              <a:t>To asses and </a:t>
            </a:r>
            <a:r>
              <a:rPr lang="en-US" sz="2600" dirty="0">
                <a:solidFill>
                  <a:schemeClr val="tx1"/>
                </a:solidFill>
                <a:latin typeface="Arial" panose="020B0604020202020204" pitchFamily="34" charset="0"/>
                <a:cs typeface="Arial" panose="020B0604020202020204" pitchFamily="34" charset="0"/>
              </a:rPr>
              <a:t>control </a:t>
            </a:r>
            <a:r>
              <a:rPr lang="en-US" sz="2600" dirty="0" smtClean="0">
                <a:solidFill>
                  <a:schemeClr val="tx1"/>
                </a:solidFill>
                <a:latin typeface="Arial" panose="020B0604020202020204" pitchFamily="34" charset="0"/>
                <a:cs typeface="Arial" panose="020B0604020202020204" pitchFamily="34" charset="0"/>
              </a:rPr>
              <a:t>operational losses</a:t>
            </a:r>
          </a:p>
          <a:p>
            <a:pPr algn="just">
              <a:lnSpc>
                <a:spcPct val="150000"/>
              </a:lnSpc>
              <a:buFont typeface="Wingdings" panose="05000000000000000000" pitchFamily="2" charset="2"/>
              <a:buChar char="Ø"/>
            </a:pPr>
            <a:r>
              <a:rPr lang="en-US" sz="2600" dirty="0" smtClean="0">
                <a:solidFill>
                  <a:schemeClr val="tx1"/>
                </a:solidFill>
                <a:latin typeface="Arial" panose="020B0604020202020204" pitchFamily="34" charset="0"/>
                <a:cs typeface="Arial" panose="020B0604020202020204" pitchFamily="34" charset="0"/>
              </a:rPr>
              <a:t>To improve </a:t>
            </a:r>
            <a:r>
              <a:rPr lang="en-US" sz="2600" dirty="0">
                <a:solidFill>
                  <a:schemeClr val="tx1"/>
                </a:solidFill>
                <a:latin typeface="Arial" panose="020B0604020202020204" pitchFamily="34" charset="0"/>
                <a:cs typeface="Arial" panose="020B0604020202020204" pitchFamily="34" charset="0"/>
              </a:rPr>
              <a:t>technical performance of the plant </a:t>
            </a:r>
            <a:r>
              <a:rPr lang="en-US" sz="2600" dirty="0" smtClean="0">
                <a:solidFill>
                  <a:schemeClr val="tx1"/>
                </a:solidFill>
                <a:latin typeface="Arial" panose="020B0604020202020204" pitchFamily="34" charset="0"/>
                <a:cs typeface="Arial" panose="020B0604020202020204" pitchFamily="34" charset="0"/>
              </a:rPr>
              <a:t>for the </a:t>
            </a:r>
            <a:r>
              <a:rPr lang="en-US" sz="2600" dirty="0">
                <a:solidFill>
                  <a:schemeClr val="tx1"/>
                </a:solidFill>
                <a:latin typeface="Arial" panose="020B0604020202020204" pitchFamily="34" charset="0"/>
                <a:cs typeface="Arial" panose="020B0604020202020204" pitchFamily="34" charset="0"/>
              </a:rPr>
              <a:t>increase </a:t>
            </a:r>
            <a:r>
              <a:rPr lang="en-US" sz="2600" dirty="0" smtClean="0">
                <a:solidFill>
                  <a:schemeClr val="tx1"/>
                </a:solidFill>
                <a:latin typeface="Arial" panose="020B0604020202020204" pitchFamily="34" charset="0"/>
                <a:cs typeface="Arial" panose="020B0604020202020204" pitchFamily="34" charset="0"/>
              </a:rPr>
              <a:t>in profit margin </a:t>
            </a:r>
          </a:p>
          <a:p>
            <a:pPr algn="just">
              <a:lnSpc>
                <a:spcPct val="150000"/>
              </a:lnSpc>
              <a:buFont typeface="Wingdings" panose="05000000000000000000" pitchFamily="2" charset="2"/>
              <a:buChar char="Ø"/>
            </a:pPr>
            <a:r>
              <a:rPr lang="en-US" sz="2600" dirty="0" smtClean="0">
                <a:solidFill>
                  <a:schemeClr val="tx1"/>
                </a:solidFill>
                <a:latin typeface="Arial" panose="020B0604020202020204" pitchFamily="34" charset="0"/>
                <a:cs typeface="Arial" panose="020B0604020202020204" pitchFamily="34" charset="0"/>
              </a:rPr>
              <a:t>The </a:t>
            </a:r>
            <a:r>
              <a:rPr lang="en-US" sz="2600" dirty="0">
                <a:solidFill>
                  <a:schemeClr val="tx1"/>
                </a:solidFill>
                <a:latin typeface="Arial" panose="020B0604020202020204" pitchFamily="34" charset="0"/>
                <a:cs typeface="Arial" panose="020B0604020202020204" pitchFamily="34" charset="0"/>
              </a:rPr>
              <a:t>purpose of </a:t>
            </a:r>
            <a:r>
              <a:rPr lang="en-US" sz="2600" dirty="0" smtClean="0">
                <a:solidFill>
                  <a:schemeClr val="tx1"/>
                </a:solidFill>
                <a:latin typeface="Arial" panose="020B0604020202020204" pitchFamily="34" charset="0"/>
                <a:cs typeface="Arial" panose="020B0604020202020204" pitchFamily="34" charset="0"/>
              </a:rPr>
              <a:t>this study is to </a:t>
            </a:r>
            <a:r>
              <a:rPr lang="en-US" sz="2600" dirty="0">
                <a:solidFill>
                  <a:schemeClr val="tx1"/>
                </a:solidFill>
                <a:latin typeface="Arial" panose="020B0604020202020204" pitchFamily="34" charset="0"/>
                <a:cs typeface="Arial" panose="020B0604020202020204" pitchFamily="34" charset="0"/>
              </a:rPr>
              <a:t>maximize recovery of sucrose from </a:t>
            </a:r>
            <a:r>
              <a:rPr lang="en-US" sz="2600" dirty="0" smtClean="0">
                <a:solidFill>
                  <a:schemeClr val="tx1"/>
                </a:solidFill>
                <a:latin typeface="Arial" panose="020B0604020202020204" pitchFamily="34" charset="0"/>
                <a:cs typeface="Arial" panose="020B0604020202020204" pitchFamily="34" charset="0"/>
              </a:rPr>
              <a:t>cane</a:t>
            </a:r>
          </a:p>
          <a:p>
            <a:pPr algn="just">
              <a:lnSpc>
                <a:spcPct val="150000"/>
              </a:lnSpc>
              <a:buFont typeface="Wingdings" panose="05000000000000000000" pitchFamily="2" charset="2"/>
              <a:buChar char="Ø"/>
            </a:pPr>
            <a:r>
              <a:rPr lang="en-US" sz="2600" dirty="0" smtClean="0">
                <a:solidFill>
                  <a:schemeClr val="tx1"/>
                </a:solidFill>
                <a:latin typeface="Arial" panose="020B0604020202020204" pitchFamily="34" charset="0"/>
                <a:cs typeface="Arial" panose="020B0604020202020204" pitchFamily="34" charset="0"/>
              </a:rPr>
              <a:t>This study will highlight the critical points for assessment to reduce the losses % cane</a:t>
            </a:r>
          </a:p>
          <a:p>
            <a:pPr marL="0" indent="0" algn="just">
              <a:lnSpc>
                <a:spcPct val="150000"/>
              </a:lnSpc>
              <a:buNone/>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129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4616" y="634313"/>
            <a:ext cx="9889996" cy="724928"/>
          </a:xfrm>
        </p:spPr>
        <p:txBody>
          <a:bodyPr>
            <a:normAutofit/>
          </a:bodyPr>
          <a:lstStyle/>
          <a:p>
            <a:r>
              <a:rPr lang="en-US" sz="3200" b="1" dirty="0" smtClean="0">
                <a:latin typeface="Arial" panose="020B0604020202020204" pitchFamily="34" charset="0"/>
                <a:cs typeface="Arial" panose="020B0604020202020204" pitchFamily="34" charset="0"/>
              </a:rPr>
              <a:t>2.0 </a:t>
            </a:r>
            <a:r>
              <a:rPr lang="en-US" sz="3200" b="1" dirty="0" smtClean="0">
                <a:latin typeface="Arial" panose="020B0604020202020204" pitchFamily="34" charset="0"/>
                <a:cs typeface="Arial" panose="020B0604020202020204" pitchFamily="34" charset="0"/>
              </a:rPr>
              <a:t>Sugar industry Losses</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10032" y="1713469"/>
            <a:ext cx="9494580" cy="4423719"/>
          </a:xfrm>
        </p:spPr>
        <p:txBody>
          <a:bodyPr>
            <a:normAutofit/>
          </a:bodyPr>
          <a:lstStyle/>
          <a:p>
            <a:pPr marL="0" indent="0">
              <a:buNone/>
            </a:pPr>
            <a:r>
              <a:rPr lang="en-US" sz="2400" b="1" u="sng" dirty="0" smtClean="0">
                <a:solidFill>
                  <a:schemeClr val="tx1"/>
                </a:solidFill>
                <a:latin typeface="Arial" panose="020B0604020202020204" pitchFamily="34" charset="0"/>
                <a:cs typeface="Arial" panose="020B0604020202020204" pitchFamily="34" charset="0"/>
              </a:rPr>
              <a:t>Determined losses</a:t>
            </a:r>
          </a:p>
          <a:p>
            <a:pPr>
              <a:buFont typeface="Wingdings" panose="05000000000000000000" pitchFamily="2" charset="2"/>
              <a:buChar char="Ø"/>
            </a:pPr>
            <a:r>
              <a:rPr lang="en-US" sz="2400" dirty="0" smtClean="0">
                <a:solidFill>
                  <a:schemeClr val="tx1"/>
                </a:solidFill>
                <a:latin typeface="Arial" panose="020B0604020202020204" pitchFamily="34" charset="0"/>
                <a:cs typeface="Arial" panose="020B0604020202020204" pitchFamily="34" charset="0"/>
              </a:rPr>
              <a:t>Loss in bagasse</a:t>
            </a:r>
          </a:p>
          <a:p>
            <a:pPr>
              <a:buFont typeface="Wingdings" panose="05000000000000000000" pitchFamily="2" charset="2"/>
              <a:buChar char="Ø"/>
            </a:pPr>
            <a:r>
              <a:rPr lang="en-US" sz="2400" dirty="0" smtClean="0">
                <a:solidFill>
                  <a:schemeClr val="tx1"/>
                </a:solidFill>
                <a:latin typeface="Arial" panose="020B0604020202020204" pitchFamily="34" charset="0"/>
                <a:cs typeface="Arial" panose="020B0604020202020204" pitchFamily="34" charset="0"/>
              </a:rPr>
              <a:t>Loss in filter cake</a:t>
            </a:r>
          </a:p>
          <a:p>
            <a:pPr>
              <a:buFont typeface="Wingdings" panose="05000000000000000000" pitchFamily="2" charset="2"/>
              <a:buChar char="Ø"/>
            </a:pPr>
            <a:r>
              <a:rPr lang="en-US" sz="2400" dirty="0" smtClean="0">
                <a:solidFill>
                  <a:schemeClr val="tx1"/>
                </a:solidFill>
                <a:latin typeface="Arial" panose="020B0604020202020204" pitchFamily="34" charset="0"/>
                <a:cs typeface="Arial" panose="020B0604020202020204" pitchFamily="34" charset="0"/>
              </a:rPr>
              <a:t>Loss in Molasses</a:t>
            </a:r>
          </a:p>
          <a:p>
            <a:pPr marL="0" indent="0">
              <a:buNone/>
            </a:pPr>
            <a:endParaRPr lang="en-US" sz="2400" b="1" dirty="0" smtClean="0">
              <a:solidFill>
                <a:schemeClr val="tx1"/>
              </a:solidFill>
              <a:latin typeface="Arial" panose="020B0604020202020204" pitchFamily="34" charset="0"/>
              <a:cs typeface="Arial" panose="020B0604020202020204" pitchFamily="34" charset="0"/>
            </a:endParaRPr>
          </a:p>
          <a:p>
            <a:pPr marL="0" indent="0">
              <a:buNone/>
            </a:pPr>
            <a:r>
              <a:rPr lang="en-US" sz="2400" b="1" u="sng" dirty="0" smtClean="0">
                <a:solidFill>
                  <a:schemeClr val="tx1"/>
                </a:solidFill>
                <a:latin typeface="Arial" panose="020B0604020202020204" pitchFamily="34" charset="0"/>
                <a:cs typeface="Arial" panose="020B0604020202020204" pitchFamily="34" charset="0"/>
              </a:rPr>
              <a:t>Undetermined loss</a:t>
            </a:r>
          </a:p>
          <a:p>
            <a:pPr>
              <a:buFont typeface="Wingdings" panose="05000000000000000000" pitchFamily="2" charset="2"/>
              <a:buChar char="Ø"/>
            </a:pPr>
            <a:r>
              <a:rPr lang="en-US" sz="2400" dirty="0" smtClean="0">
                <a:solidFill>
                  <a:schemeClr val="tx1"/>
                </a:solidFill>
                <a:latin typeface="Arial" panose="020B0604020202020204" pitchFamily="34" charset="0"/>
                <a:cs typeface="Arial" panose="020B0604020202020204" pitchFamily="34" charset="0"/>
              </a:rPr>
              <a:t>Mechanical loss</a:t>
            </a:r>
          </a:p>
          <a:p>
            <a:pPr>
              <a:buFont typeface="Wingdings" panose="05000000000000000000" pitchFamily="2" charset="2"/>
              <a:buChar char="Ø"/>
            </a:pPr>
            <a:r>
              <a:rPr lang="en-US" sz="2400" dirty="0" smtClean="0">
                <a:solidFill>
                  <a:schemeClr val="tx1"/>
                </a:solidFill>
                <a:latin typeface="Arial" panose="020B0604020202020204" pitchFamily="34" charset="0"/>
                <a:cs typeface="Arial" panose="020B0604020202020204" pitchFamily="34" charset="0"/>
              </a:rPr>
              <a:t>Chemical loss</a:t>
            </a:r>
            <a:endParaRPr lang="en-US" sz="2400" dirty="0">
              <a:solidFill>
                <a:schemeClr val="tx1"/>
              </a:solidFill>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6827580" y="2236573"/>
            <a:ext cx="4145220" cy="377762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en-US" dirty="0"/>
          </a:p>
        </p:txBody>
      </p:sp>
    </p:spTree>
    <p:extLst>
      <p:ext uri="{BB962C8B-B14F-4D97-AF65-F5344CB8AC3E}">
        <p14:creationId xmlns:p14="http://schemas.microsoft.com/office/powerpoint/2010/main" val="1989710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6377" y="646765"/>
            <a:ext cx="10313773" cy="646576"/>
          </a:xfrm>
        </p:spPr>
        <p:txBody>
          <a:bodyPr>
            <a:normAutofit fontScale="90000"/>
          </a:bodyPr>
          <a:lstStyle/>
          <a:p>
            <a:r>
              <a:rPr lang="en-US" b="1" dirty="0" smtClean="0">
                <a:latin typeface="Arial" panose="020B0604020202020204" pitchFamily="34" charset="0"/>
                <a:cs typeface="Arial" panose="020B0604020202020204" pitchFamily="34" charset="0"/>
              </a:rPr>
              <a:t>2.1 </a:t>
            </a:r>
            <a:r>
              <a:rPr lang="en-US" b="1" dirty="0">
                <a:latin typeface="Arial" panose="020B0604020202020204" pitchFamily="34" charset="0"/>
                <a:cs typeface="Arial" panose="020B0604020202020204" pitchFamily="34" charset="0"/>
              </a:rPr>
              <a:t>Sugar loss in </a:t>
            </a:r>
            <a:r>
              <a:rPr lang="en-US" b="1" dirty="0" smtClean="0">
                <a:latin typeface="Arial" panose="020B0604020202020204" pitchFamily="34" charset="0"/>
                <a:cs typeface="Arial" panose="020B0604020202020204" pitchFamily="34" charset="0"/>
              </a:rPr>
              <a:t>bagasse and measures to reduce it</a:t>
            </a:r>
            <a:r>
              <a:rPr lang="en-US" b="1" dirty="0"/>
              <a:t/>
            </a:r>
            <a:br>
              <a:rPr lang="en-US" b="1" dirty="0"/>
            </a:br>
            <a:endParaRPr lang="en-US" dirty="0"/>
          </a:p>
        </p:txBody>
      </p:sp>
      <p:sp>
        <p:nvSpPr>
          <p:cNvPr id="3" name="Content Placeholder 2"/>
          <p:cNvSpPr>
            <a:spLocks noGrp="1"/>
          </p:cNvSpPr>
          <p:nvPr>
            <p:ph idx="1"/>
          </p:nvPr>
        </p:nvSpPr>
        <p:spPr>
          <a:xfrm>
            <a:off x="1260389" y="1729946"/>
            <a:ext cx="10244223" cy="4687330"/>
          </a:xfrm>
        </p:spPr>
        <p:txBody>
          <a:bodyPr>
            <a:normAutofit fontScale="70000" lnSpcReduction="20000"/>
          </a:bodyPr>
          <a:lstStyle/>
          <a:p>
            <a:pPr marL="0" indent="0" algn="just">
              <a:lnSpc>
                <a:spcPct val="150000"/>
              </a:lnSpc>
              <a:buNone/>
            </a:pPr>
            <a:r>
              <a:rPr lang="en-US" sz="2900" dirty="0">
                <a:solidFill>
                  <a:schemeClr val="tx1"/>
                </a:solidFill>
                <a:latin typeface="Arial" panose="020B0604020202020204" pitchFamily="34" charset="0"/>
                <a:cs typeface="Arial" panose="020B0604020202020204" pitchFamily="34" charset="0"/>
              </a:rPr>
              <a:t>The purpose of the milling station is to extract more sugar in mixed juice with minimal loss </a:t>
            </a:r>
            <a:r>
              <a:rPr lang="en-US" sz="2900" dirty="0" smtClean="0">
                <a:solidFill>
                  <a:schemeClr val="tx1"/>
                </a:solidFill>
                <a:latin typeface="Arial" panose="020B0604020202020204" pitchFamily="34" charset="0"/>
                <a:cs typeface="Arial" panose="020B0604020202020204" pitchFamily="34" charset="0"/>
              </a:rPr>
              <a:t>in </a:t>
            </a:r>
            <a:r>
              <a:rPr lang="en-US" sz="2900" dirty="0">
                <a:solidFill>
                  <a:schemeClr val="tx1"/>
                </a:solidFill>
                <a:latin typeface="Arial" panose="020B0604020202020204" pitchFamily="34" charset="0"/>
                <a:cs typeface="Arial" panose="020B0604020202020204" pitchFamily="34" charset="0"/>
              </a:rPr>
              <a:t>bagasse for the effectiveness of further steam production process</a:t>
            </a:r>
            <a:r>
              <a:rPr lang="en-US" sz="2900" dirty="0" smtClean="0">
                <a:solidFill>
                  <a:schemeClr val="tx1"/>
                </a:solidFill>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Ø"/>
            </a:pPr>
            <a:r>
              <a:rPr lang="en-US" sz="2900" dirty="0" smtClean="0">
                <a:solidFill>
                  <a:schemeClr val="tx1"/>
                </a:solidFill>
                <a:latin typeface="Arial" panose="020B0604020202020204" pitchFamily="34" charset="0"/>
                <a:cs typeface="Arial" panose="020B0604020202020204" pitchFamily="34" charset="0"/>
              </a:rPr>
              <a:t>Cane quality</a:t>
            </a:r>
          </a:p>
          <a:p>
            <a:pPr algn="just">
              <a:lnSpc>
                <a:spcPct val="150000"/>
              </a:lnSpc>
              <a:buFont typeface="Wingdings" panose="05000000000000000000" pitchFamily="2" charset="2"/>
              <a:buChar char="Ø"/>
            </a:pPr>
            <a:r>
              <a:rPr lang="en-US" sz="2900" dirty="0" smtClean="0">
                <a:solidFill>
                  <a:schemeClr val="tx1"/>
                </a:solidFill>
                <a:latin typeface="Arial" panose="020B0604020202020204" pitchFamily="34" charset="0"/>
                <a:cs typeface="Arial" panose="020B0604020202020204" pitchFamily="34" charset="0"/>
              </a:rPr>
              <a:t>Index of </a:t>
            </a:r>
            <a:r>
              <a:rPr lang="en-US" sz="2900" dirty="0">
                <a:solidFill>
                  <a:schemeClr val="tx1"/>
                </a:solidFill>
                <a:latin typeface="Arial" panose="020B0604020202020204" pitchFamily="34" charset="0"/>
                <a:cs typeface="Arial" panose="020B0604020202020204" pitchFamily="34" charset="0"/>
              </a:rPr>
              <a:t>preparation (≥ </a:t>
            </a:r>
            <a:r>
              <a:rPr lang="en-US" sz="2900" dirty="0" smtClean="0">
                <a:solidFill>
                  <a:schemeClr val="tx1"/>
                </a:solidFill>
                <a:latin typeface="Arial" panose="020B0604020202020204" pitchFamily="34" charset="0"/>
                <a:cs typeface="Arial" panose="020B0604020202020204" pitchFamily="34" charset="0"/>
              </a:rPr>
              <a:t>90 as standard) (</a:t>
            </a:r>
            <a:r>
              <a:rPr lang="en-US" sz="2900" b="1" dirty="0" smtClean="0">
                <a:solidFill>
                  <a:schemeClr val="tx1"/>
                </a:solidFill>
                <a:latin typeface="Arial" panose="020B0604020202020204" pitchFamily="34" charset="0"/>
                <a:cs typeface="Arial" panose="020B0604020202020204" pitchFamily="34" charset="0"/>
              </a:rPr>
              <a:t>D.P</a:t>
            </a:r>
            <a:r>
              <a:rPr lang="en-US" sz="2900" b="1" dirty="0">
                <a:solidFill>
                  <a:schemeClr val="tx1"/>
                </a:solidFill>
                <a:latin typeface="Arial" panose="020B0604020202020204" pitchFamily="34" charset="0"/>
                <a:cs typeface="Arial" panose="020B0604020202020204" pitchFamily="34" charset="0"/>
              </a:rPr>
              <a:t>. </a:t>
            </a:r>
            <a:r>
              <a:rPr lang="en-US" sz="2900" b="1" dirty="0" smtClean="0">
                <a:solidFill>
                  <a:schemeClr val="tx1"/>
                </a:solidFill>
                <a:latin typeface="Arial" panose="020B0604020202020204" pitchFamily="34" charset="0"/>
                <a:cs typeface="Arial" panose="020B0604020202020204" pitchFamily="34" charset="0"/>
              </a:rPr>
              <a:t>Kulkarni, 1996)</a:t>
            </a:r>
          </a:p>
          <a:p>
            <a:pPr algn="just">
              <a:lnSpc>
                <a:spcPct val="150000"/>
              </a:lnSpc>
              <a:buFont typeface="Wingdings" panose="05000000000000000000" pitchFamily="2" charset="2"/>
              <a:buChar char="Ø"/>
            </a:pPr>
            <a:r>
              <a:rPr lang="en-US" sz="2900" dirty="0" smtClean="0">
                <a:solidFill>
                  <a:schemeClr val="tx1"/>
                </a:solidFill>
                <a:latin typeface="Arial" panose="020B0604020202020204" pitchFamily="34" charset="0"/>
                <a:cs typeface="Arial" panose="020B0604020202020204" pitchFamily="34" charset="0"/>
              </a:rPr>
              <a:t>First mill extraction (≥ 70 as standard) (</a:t>
            </a:r>
            <a:r>
              <a:rPr lang="en-US" sz="2900" b="1" dirty="0" err="1" smtClean="0">
                <a:solidFill>
                  <a:schemeClr val="tx1"/>
                </a:solidFill>
                <a:latin typeface="Arial" panose="020B0604020202020204" pitchFamily="34" charset="0"/>
                <a:cs typeface="Arial" panose="020B0604020202020204" pitchFamily="34" charset="0"/>
              </a:rPr>
              <a:t>E.Hugot</a:t>
            </a:r>
            <a:r>
              <a:rPr lang="en-US" sz="2900" b="1" dirty="0" smtClean="0">
                <a:solidFill>
                  <a:schemeClr val="tx1"/>
                </a:solidFill>
                <a:latin typeface="Arial" panose="020B0604020202020204" pitchFamily="34" charset="0"/>
                <a:cs typeface="Arial" panose="020B0604020202020204" pitchFamily="34" charset="0"/>
              </a:rPr>
              <a:t>, 1986)</a:t>
            </a:r>
          </a:p>
          <a:p>
            <a:pPr algn="just">
              <a:lnSpc>
                <a:spcPct val="150000"/>
              </a:lnSpc>
              <a:buFont typeface="Wingdings" panose="05000000000000000000" pitchFamily="2" charset="2"/>
              <a:buChar char="Ø"/>
            </a:pPr>
            <a:r>
              <a:rPr lang="en-US" sz="2900" dirty="0" smtClean="0">
                <a:solidFill>
                  <a:schemeClr val="tx1"/>
                </a:solidFill>
                <a:latin typeface="Arial" panose="020B0604020202020204" pitchFamily="34" charset="0"/>
                <a:cs typeface="Arial" panose="020B0604020202020204" pitchFamily="34" charset="0"/>
              </a:rPr>
              <a:t>Imbibition % fiber (250-280% as standard) (</a:t>
            </a:r>
            <a:r>
              <a:rPr lang="en-US" sz="2900" b="1" dirty="0" smtClean="0">
                <a:solidFill>
                  <a:schemeClr val="tx1"/>
                </a:solidFill>
                <a:latin typeface="Arial" panose="020B0604020202020204" pitchFamily="34" charset="0"/>
                <a:cs typeface="Arial" panose="020B0604020202020204" pitchFamily="34" charset="0"/>
              </a:rPr>
              <a:t>Peter Rein, 2007)</a:t>
            </a:r>
          </a:p>
          <a:p>
            <a:pPr algn="just">
              <a:lnSpc>
                <a:spcPct val="150000"/>
              </a:lnSpc>
              <a:buFont typeface="Wingdings" panose="05000000000000000000" pitchFamily="2" charset="2"/>
              <a:buChar char="Ø"/>
            </a:pPr>
            <a:r>
              <a:rPr lang="en-US" sz="2900" dirty="0" smtClean="0">
                <a:solidFill>
                  <a:schemeClr val="tx1"/>
                </a:solidFill>
                <a:latin typeface="Arial" panose="020B0604020202020204" pitchFamily="34" charset="0"/>
                <a:cs typeface="Arial" panose="020B0604020202020204" pitchFamily="34" charset="0"/>
              </a:rPr>
              <a:t>Imbibition water temperature (</a:t>
            </a:r>
            <a:r>
              <a:rPr lang="en-US" sz="2900" dirty="0" smtClean="0">
                <a:solidFill>
                  <a:schemeClr val="tx1"/>
                </a:solidFill>
                <a:latin typeface="Arial" panose="020B0604020202020204" pitchFamily="34" charset="0"/>
                <a:cs typeface="Arial" panose="020B0604020202020204" pitchFamily="34" charset="0"/>
              </a:rPr>
              <a:t>60-65° </a:t>
            </a:r>
            <a:r>
              <a:rPr lang="en-US" sz="2900" dirty="0" smtClean="0">
                <a:solidFill>
                  <a:schemeClr val="tx1"/>
                </a:solidFill>
                <a:latin typeface="Arial" panose="020B0604020202020204" pitchFamily="34" charset="0"/>
                <a:cs typeface="Arial" panose="020B0604020202020204" pitchFamily="34" charset="0"/>
              </a:rPr>
              <a:t>C) </a:t>
            </a:r>
          </a:p>
          <a:p>
            <a:pPr algn="just">
              <a:lnSpc>
                <a:spcPct val="150000"/>
              </a:lnSpc>
              <a:buFont typeface="Wingdings" panose="05000000000000000000" pitchFamily="2" charset="2"/>
              <a:buChar char="Ø"/>
            </a:pPr>
            <a:r>
              <a:rPr lang="en-US" sz="2900" dirty="0" smtClean="0">
                <a:solidFill>
                  <a:schemeClr val="tx1"/>
                </a:solidFill>
                <a:latin typeface="Arial" panose="020B0604020202020204" pitchFamily="34" charset="0"/>
                <a:cs typeface="Arial" panose="020B0604020202020204" pitchFamily="34" charset="0"/>
              </a:rPr>
              <a:t>Overall mill extraction % (&gt; 96 as standard) </a:t>
            </a:r>
            <a:r>
              <a:rPr lang="en-US" sz="2900" b="1" dirty="0" smtClean="0">
                <a:solidFill>
                  <a:schemeClr val="tx1"/>
                </a:solidFill>
                <a:latin typeface="Arial" panose="020B0604020202020204" pitchFamily="34" charset="0"/>
                <a:cs typeface="Arial" panose="020B0604020202020204" pitchFamily="34" charset="0"/>
              </a:rPr>
              <a:t>(</a:t>
            </a:r>
            <a:r>
              <a:rPr lang="en-US" sz="2900" b="1" dirty="0" err="1" smtClean="0">
                <a:solidFill>
                  <a:schemeClr val="tx1"/>
                </a:solidFill>
                <a:latin typeface="Arial" panose="020B0604020202020204" pitchFamily="34" charset="0"/>
                <a:cs typeface="Arial" panose="020B0604020202020204" pitchFamily="34" charset="0"/>
              </a:rPr>
              <a:t>Zianuddin</a:t>
            </a:r>
            <a:r>
              <a:rPr lang="en-US" sz="2900" b="1" dirty="0" smtClean="0">
                <a:solidFill>
                  <a:schemeClr val="tx1"/>
                </a:solidFill>
                <a:latin typeface="Arial" panose="020B0604020202020204" pitchFamily="34" charset="0"/>
                <a:cs typeface="Arial" panose="020B0604020202020204" pitchFamily="34" charset="0"/>
              </a:rPr>
              <a:t>, </a:t>
            </a:r>
            <a:r>
              <a:rPr lang="en-US" sz="2900" b="1" i="1" dirty="0" smtClean="0">
                <a:solidFill>
                  <a:schemeClr val="tx1"/>
                </a:solidFill>
                <a:latin typeface="Arial" panose="020B0604020202020204" pitchFamily="34" charset="0"/>
                <a:cs typeface="Arial" panose="020B0604020202020204" pitchFamily="34" charset="0"/>
              </a:rPr>
              <a:t>et. al</a:t>
            </a:r>
            <a:r>
              <a:rPr lang="en-US" sz="2900" b="1" dirty="0" smtClean="0">
                <a:solidFill>
                  <a:schemeClr val="tx1"/>
                </a:solidFill>
                <a:latin typeface="Arial" panose="020B0604020202020204" pitchFamily="34" charset="0"/>
                <a:cs typeface="Arial" panose="020B0604020202020204" pitchFamily="34" charset="0"/>
              </a:rPr>
              <a:t>., 2017)</a:t>
            </a:r>
          </a:p>
          <a:p>
            <a:pPr algn="just">
              <a:lnSpc>
                <a:spcPct val="150000"/>
              </a:lnSpc>
              <a:buFont typeface="Wingdings" panose="05000000000000000000" pitchFamily="2" charset="2"/>
              <a:buChar char="Ø"/>
            </a:pPr>
            <a:endParaRPr lang="en-US" b="1" dirty="0" smtClean="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marL="0" indent="0" algn="just">
              <a:lnSpc>
                <a:spcPct val="150000"/>
              </a:lnSpc>
              <a:buNone/>
            </a:pPr>
            <a:endParaRPr lang="en-US" dirty="0" smtClean="0">
              <a:latin typeface="Arial" panose="020B0604020202020204" pitchFamily="34" charset="0"/>
              <a:cs typeface="Arial" panose="020B0604020202020204" pitchFamily="34" charset="0"/>
            </a:endParaRPr>
          </a:p>
          <a:p>
            <a:pPr marL="0" indent="0" algn="just">
              <a:lnSpc>
                <a:spcPct val="150000"/>
              </a:lnSpc>
              <a:buNone/>
            </a:pP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632308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4617" y="667264"/>
            <a:ext cx="9889996" cy="642551"/>
          </a:xfrm>
        </p:spPr>
        <p:txBody>
          <a:bodyPr>
            <a:normAutofit/>
          </a:bodyPr>
          <a:lstStyle/>
          <a:p>
            <a:r>
              <a:rPr lang="en-US" sz="3200" b="1" dirty="0" smtClean="0">
                <a:latin typeface="Arial" panose="020B0604020202020204" pitchFamily="34" charset="0"/>
                <a:cs typeface="Arial" panose="020B0604020202020204" pitchFamily="34" charset="0"/>
              </a:rPr>
              <a:t>2.2 </a:t>
            </a:r>
            <a:r>
              <a:rPr lang="en-US" sz="3200" b="1" dirty="0">
                <a:latin typeface="Arial" panose="020B0604020202020204" pitchFamily="34" charset="0"/>
                <a:cs typeface="Arial" panose="020B0604020202020204" pitchFamily="34" charset="0"/>
              </a:rPr>
              <a:t>Sugar loss in </a:t>
            </a:r>
            <a:r>
              <a:rPr lang="en-US" sz="3200" b="1" dirty="0" smtClean="0">
                <a:latin typeface="Arial" panose="020B0604020202020204" pitchFamily="34" charset="0"/>
                <a:cs typeface="Arial" panose="020B0604020202020204" pitchFamily="34" charset="0"/>
              </a:rPr>
              <a:t>mud </a:t>
            </a:r>
            <a:r>
              <a:rPr lang="en-US" sz="3200" b="1" dirty="0">
                <a:latin typeface="Arial" panose="020B0604020202020204" pitchFamily="34" charset="0"/>
                <a:cs typeface="Arial" panose="020B0604020202020204" pitchFamily="34" charset="0"/>
              </a:rPr>
              <a:t>and </a:t>
            </a:r>
            <a:r>
              <a:rPr lang="en-US" sz="3200" b="1" dirty="0" smtClean="0">
                <a:latin typeface="Arial" panose="020B0604020202020204" pitchFamily="34" charset="0"/>
                <a:cs typeface="Arial" panose="020B0604020202020204" pitchFamily="34" charset="0"/>
              </a:rPr>
              <a:t>measures to reduce it</a:t>
            </a:r>
            <a:endParaRPr lang="en-US" sz="3200" dirty="0"/>
          </a:p>
        </p:txBody>
      </p:sp>
      <p:sp>
        <p:nvSpPr>
          <p:cNvPr id="3" name="Content Placeholder 2"/>
          <p:cNvSpPr>
            <a:spLocks noGrp="1"/>
          </p:cNvSpPr>
          <p:nvPr>
            <p:ph idx="1"/>
          </p:nvPr>
        </p:nvSpPr>
        <p:spPr>
          <a:xfrm>
            <a:off x="1095633" y="1532237"/>
            <a:ext cx="10408980" cy="5033319"/>
          </a:xfrm>
        </p:spPr>
        <p:txBody>
          <a:bodyPr>
            <a:noAutofit/>
          </a:bodyPr>
          <a:lstStyle/>
          <a:p>
            <a:pPr marL="0" indent="0">
              <a:buNone/>
            </a:pPr>
            <a:r>
              <a:rPr lang="en-US" sz="1600" dirty="0" smtClean="0">
                <a:solidFill>
                  <a:schemeClr val="tx1"/>
                </a:solidFill>
                <a:latin typeface="Arial" panose="020B0604020202020204" pitchFamily="34" charset="0"/>
                <a:cs typeface="Arial" panose="020B0604020202020204" pitchFamily="34" charset="0"/>
              </a:rPr>
              <a:t>Vacuum filter play a vital role if operate properly in extracting the maximum sugar there by reducing the sugar losses in mud.</a:t>
            </a:r>
          </a:p>
          <a:p>
            <a:pPr algn="just">
              <a:lnSpc>
                <a:spcPct val="150000"/>
              </a:lnSpc>
              <a:buFont typeface="Wingdings" panose="05000000000000000000" pitchFamily="2" charset="2"/>
              <a:buChar char="Ø"/>
            </a:pPr>
            <a:r>
              <a:rPr lang="en-US" sz="1600" dirty="0" smtClean="0">
                <a:solidFill>
                  <a:schemeClr val="tx1"/>
                </a:solidFill>
                <a:latin typeface="Arial" panose="020B0604020202020204" pitchFamily="34" charset="0"/>
                <a:cs typeface="Arial" panose="020B0604020202020204" pitchFamily="34" charset="0"/>
              </a:rPr>
              <a:t>High vacuum and low vacuum should be 18-20 and 10-12 inches of Hg respectively. </a:t>
            </a:r>
            <a:r>
              <a:rPr lang="en-US" sz="1600" b="1" dirty="0" smtClean="0">
                <a:solidFill>
                  <a:schemeClr val="tx1"/>
                </a:solidFill>
                <a:latin typeface="Arial" panose="020B0604020202020204" pitchFamily="34" charset="0"/>
                <a:cs typeface="Arial" panose="020B0604020202020204" pitchFamily="34" charset="0"/>
              </a:rPr>
              <a:t>(E. </a:t>
            </a:r>
            <a:r>
              <a:rPr lang="en-US" sz="1600" b="1" dirty="0" err="1" smtClean="0">
                <a:solidFill>
                  <a:schemeClr val="tx1"/>
                </a:solidFill>
                <a:latin typeface="Arial" panose="020B0604020202020204" pitchFamily="34" charset="0"/>
                <a:cs typeface="Arial" panose="020B0604020202020204" pitchFamily="34" charset="0"/>
              </a:rPr>
              <a:t>Hugot</a:t>
            </a:r>
            <a:r>
              <a:rPr lang="en-US" sz="1600" b="1" dirty="0" smtClean="0">
                <a:solidFill>
                  <a:schemeClr val="tx1"/>
                </a:solidFill>
                <a:latin typeface="Arial" panose="020B0604020202020204" pitchFamily="34" charset="0"/>
                <a:cs typeface="Arial" panose="020B0604020202020204" pitchFamily="34" charset="0"/>
              </a:rPr>
              <a:t>, 1986)</a:t>
            </a:r>
          </a:p>
          <a:p>
            <a:pPr algn="just">
              <a:lnSpc>
                <a:spcPct val="150000"/>
              </a:lnSpc>
              <a:buFont typeface="Wingdings" panose="05000000000000000000" pitchFamily="2" charset="2"/>
              <a:buChar char="Ø"/>
            </a:pPr>
            <a:r>
              <a:rPr lang="en-US" sz="1600" dirty="0">
                <a:solidFill>
                  <a:schemeClr val="tx1"/>
                </a:solidFill>
                <a:latin typeface="Arial" panose="020B0604020202020204" pitchFamily="34" charset="0"/>
                <a:cs typeface="Arial" panose="020B0604020202020204" pitchFamily="34" charset="0"/>
              </a:rPr>
              <a:t>Mud quality </a:t>
            </a:r>
            <a:r>
              <a:rPr lang="en-US" sz="1600" dirty="0" smtClean="0">
                <a:solidFill>
                  <a:schemeClr val="tx1"/>
                </a:solidFill>
                <a:latin typeface="Arial" panose="020B0604020202020204" pitchFamily="34" charset="0"/>
                <a:cs typeface="Arial" panose="020B0604020202020204" pitchFamily="34" charset="0"/>
              </a:rPr>
              <a:t>should be thick </a:t>
            </a:r>
            <a:r>
              <a:rPr lang="en-US" sz="1600" dirty="0">
                <a:solidFill>
                  <a:schemeClr val="tx1"/>
                </a:solidFill>
                <a:latin typeface="Arial" panose="020B0604020202020204" pitchFamily="34" charset="0"/>
                <a:cs typeface="Arial" panose="020B0604020202020204" pitchFamily="34" charset="0"/>
              </a:rPr>
              <a:t>and granular at the point of removal from </a:t>
            </a:r>
            <a:r>
              <a:rPr lang="en-US" sz="1600" dirty="0" smtClean="0">
                <a:solidFill>
                  <a:schemeClr val="tx1"/>
                </a:solidFill>
                <a:latin typeface="Arial" panose="020B0604020202020204" pitchFamily="34" charset="0"/>
                <a:cs typeface="Arial" panose="020B0604020202020204" pitchFamily="34" charset="0"/>
              </a:rPr>
              <a:t>clarifier.</a:t>
            </a:r>
          </a:p>
          <a:p>
            <a:pPr algn="just">
              <a:lnSpc>
                <a:spcPct val="150000"/>
              </a:lnSpc>
              <a:buFont typeface="Wingdings" panose="05000000000000000000" pitchFamily="2" charset="2"/>
              <a:buChar char="Ø"/>
            </a:pPr>
            <a:r>
              <a:rPr lang="en-US" sz="1600" dirty="0" smtClean="0">
                <a:solidFill>
                  <a:schemeClr val="tx1"/>
                </a:solidFill>
                <a:latin typeface="Arial" panose="020B0604020202020204" pitchFamily="34" charset="0"/>
                <a:cs typeface="Arial" panose="020B0604020202020204" pitchFamily="34" charset="0"/>
              </a:rPr>
              <a:t>Filter cake thickness on filter generally should be 4-5 mm.</a:t>
            </a:r>
          </a:p>
          <a:p>
            <a:pPr algn="just">
              <a:lnSpc>
                <a:spcPct val="150000"/>
              </a:lnSpc>
              <a:buFont typeface="Wingdings" panose="05000000000000000000" pitchFamily="2" charset="2"/>
              <a:buChar char="Ø"/>
            </a:pPr>
            <a:r>
              <a:rPr lang="en-US" sz="1600" dirty="0" smtClean="0">
                <a:solidFill>
                  <a:schemeClr val="tx1"/>
                </a:solidFill>
                <a:latin typeface="Arial" panose="020B0604020202020204" pitchFamily="34" charset="0"/>
                <a:cs typeface="Arial" panose="020B0604020202020204" pitchFamily="34" charset="0"/>
              </a:rPr>
              <a:t>The </a:t>
            </a:r>
            <a:r>
              <a:rPr lang="en-US" sz="1600" dirty="0">
                <a:solidFill>
                  <a:schemeClr val="tx1"/>
                </a:solidFill>
                <a:latin typeface="Arial" panose="020B0604020202020204" pitchFamily="34" charset="0"/>
                <a:cs typeface="Arial" panose="020B0604020202020204" pitchFamily="34" charset="0"/>
              </a:rPr>
              <a:t>proportion of solids in the muds going to the filtration should be not less than 4.5</a:t>
            </a:r>
            <a:r>
              <a:rPr lang="en-US" sz="1600" dirty="0" smtClean="0">
                <a:solidFill>
                  <a:schemeClr val="tx1"/>
                </a:solidFill>
                <a:latin typeface="Arial" panose="020B0604020202020204" pitchFamily="34" charset="0"/>
                <a:cs typeface="Arial" panose="020B0604020202020204" pitchFamily="34" charset="0"/>
              </a:rPr>
              <a:t>% and more than 6%. </a:t>
            </a:r>
            <a:r>
              <a:rPr lang="en-US" sz="1600" dirty="0">
                <a:solidFill>
                  <a:schemeClr val="tx1"/>
                </a:solidFill>
                <a:latin typeface="Arial" panose="020B0604020202020204" pitchFamily="34" charset="0"/>
                <a:cs typeface="Arial" panose="020B0604020202020204" pitchFamily="34" charset="0"/>
              </a:rPr>
              <a:t>The recommended proportion is between 5.5 and 6</a:t>
            </a:r>
            <a:r>
              <a:rPr lang="en-US" sz="1600" dirty="0" smtClean="0">
                <a:solidFill>
                  <a:schemeClr val="tx1"/>
                </a:solidFill>
                <a:latin typeface="Arial" panose="020B0604020202020204" pitchFamily="34" charset="0"/>
                <a:cs typeface="Arial" panose="020B0604020202020204" pitchFamily="34" charset="0"/>
              </a:rPr>
              <a:t>%. (</a:t>
            </a:r>
            <a:r>
              <a:rPr lang="en-US" sz="1600" b="1" dirty="0" smtClean="0">
                <a:solidFill>
                  <a:schemeClr val="tx1"/>
                </a:solidFill>
                <a:latin typeface="Arial" panose="020B0604020202020204" pitchFamily="34" charset="0"/>
                <a:cs typeface="Arial" panose="020B0604020202020204" pitchFamily="34" charset="0"/>
              </a:rPr>
              <a:t>E. </a:t>
            </a:r>
            <a:r>
              <a:rPr lang="en-US" sz="1600" b="1" dirty="0" err="1" smtClean="0">
                <a:solidFill>
                  <a:schemeClr val="tx1"/>
                </a:solidFill>
                <a:latin typeface="Arial" panose="020B0604020202020204" pitchFamily="34" charset="0"/>
                <a:cs typeface="Arial" panose="020B0604020202020204" pitchFamily="34" charset="0"/>
              </a:rPr>
              <a:t>Hugot</a:t>
            </a:r>
            <a:r>
              <a:rPr lang="en-US" sz="1600" b="1" dirty="0" smtClean="0">
                <a:solidFill>
                  <a:schemeClr val="tx1"/>
                </a:solidFill>
                <a:latin typeface="Arial" panose="020B0604020202020204" pitchFamily="34" charset="0"/>
                <a:cs typeface="Arial" panose="020B0604020202020204" pitchFamily="34" charset="0"/>
              </a:rPr>
              <a:t>, 1986)</a:t>
            </a:r>
          </a:p>
          <a:p>
            <a:pPr algn="just">
              <a:lnSpc>
                <a:spcPct val="150000"/>
              </a:lnSpc>
              <a:buFont typeface="Wingdings" panose="05000000000000000000" pitchFamily="2" charset="2"/>
              <a:buChar char="Ø"/>
            </a:pPr>
            <a:r>
              <a:rPr lang="en-US" sz="1600" dirty="0" smtClean="0">
                <a:solidFill>
                  <a:schemeClr val="tx1"/>
                </a:solidFill>
                <a:latin typeface="Arial" panose="020B0604020202020204" pitchFamily="34" charset="0"/>
                <a:cs typeface="Arial" panose="020B0604020202020204" pitchFamily="34" charset="0"/>
              </a:rPr>
              <a:t>Quantity of bagacillo in mud mixer for proper filtration varying from 5-7 Kg/Tons of Cane. (</a:t>
            </a:r>
            <a:r>
              <a:rPr lang="en-US" sz="1600" b="1" dirty="0" err="1" smtClean="0">
                <a:solidFill>
                  <a:schemeClr val="tx1"/>
                </a:solidFill>
                <a:latin typeface="Arial" panose="020B0604020202020204" pitchFamily="34" charset="0"/>
                <a:cs typeface="Arial" panose="020B0604020202020204" pitchFamily="34" charset="0"/>
              </a:rPr>
              <a:t>Perter</a:t>
            </a:r>
            <a:r>
              <a:rPr lang="en-US" sz="1600" b="1" dirty="0" smtClean="0">
                <a:solidFill>
                  <a:schemeClr val="tx1"/>
                </a:solidFill>
                <a:latin typeface="Arial" panose="020B0604020202020204" pitchFamily="34" charset="0"/>
                <a:cs typeface="Arial" panose="020B0604020202020204" pitchFamily="34" charset="0"/>
              </a:rPr>
              <a:t> Rein, 2007)</a:t>
            </a:r>
          </a:p>
          <a:p>
            <a:pPr algn="just">
              <a:lnSpc>
                <a:spcPct val="150000"/>
              </a:lnSpc>
              <a:buFont typeface="Wingdings" panose="05000000000000000000" pitchFamily="2" charset="2"/>
              <a:buChar char="Ø"/>
            </a:pPr>
            <a:r>
              <a:rPr lang="en-US" sz="1600" dirty="0" smtClean="0">
                <a:solidFill>
                  <a:schemeClr val="tx1"/>
                </a:solidFill>
                <a:latin typeface="Arial" panose="020B0604020202020204" pitchFamily="34" charset="0"/>
                <a:cs typeface="Arial" panose="020B0604020202020204" pitchFamily="34" charset="0"/>
              </a:rPr>
              <a:t>The temperature of muddy juice for filtration should be more than 80°C. Below that temperature, there is a risk of waxes blocking the gauze.  (</a:t>
            </a:r>
            <a:r>
              <a:rPr lang="en-US" sz="1600" b="1" dirty="0" smtClean="0">
                <a:solidFill>
                  <a:schemeClr val="tx1"/>
                </a:solidFill>
                <a:latin typeface="Arial" panose="020B0604020202020204" pitchFamily="34" charset="0"/>
                <a:cs typeface="Arial" panose="020B0604020202020204" pitchFamily="34" charset="0"/>
              </a:rPr>
              <a:t>E. Hugot,1986)</a:t>
            </a:r>
          </a:p>
          <a:p>
            <a:pPr algn="just">
              <a:lnSpc>
                <a:spcPct val="150000"/>
              </a:lnSpc>
              <a:buFont typeface="Wingdings" panose="05000000000000000000" pitchFamily="2" charset="2"/>
              <a:buChar char="Ø"/>
            </a:pPr>
            <a:r>
              <a:rPr lang="en-US" sz="1600" dirty="0" smtClean="0">
                <a:solidFill>
                  <a:schemeClr val="tx1"/>
                </a:solidFill>
                <a:latin typeface="Arial" panose="020B0604020202020204" pitchFamily="34" charset="0"/>
                <a:cs typeface="Arial" panose="020B0604020202020204" pitchFamily="34" charset="0"/>
              </a:rPr>
              <a:t>Uniform showering of hot water on filter cake at the rate of 13 kg per kg of mud solids. </a:t>
            </a:r>
            <a:r>
              <a:rPr lang="en-US" sz="1600" b="1" dirty="0" smtClean="0">
                <a:solidFill>
                  <a:schemeClr val="tx1"/>
                </a:solidFill>
                <a:latin typeface="Arial" panose="020B0604020202020204" pitchFamily="34" charset="0"/>
                <a:cs typeface="Arial" panose="020B0604020202020204" pitchFamily="34" charset="0"/>
              </a:rPr>
              <a:t>(Peter Rein, 2007)</a:t>
            </a:r>
          </a:p>
          <a:p>
            <a:pPr marL="0" indent="0">
              <a:buNone/>
            </a:pPr>
            <a:r>
              <a:rPr lang="en-US" sz="1600" dirty="0" smtClean="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205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952" y="96888"/>
            <a:ext cx="9881758" cy="932841"/>
          </a:xfrm>
        </p:spPr>
        <p:txBody>
          <a:bodyPr>
            <a:normAutofit fontScale="90000"/>
          </a:bodyPr>
          <a:lstStyle/>
          <a:p>
            <a:r>
              <a:rPr lang="en-US" b="1" dirty="0" smtClean="0">
                <a:latin typeface="Arial" panose="020B0604020202020204" pitchFamily="34" charset="0"/>
                <a:cs typeface="Arial" panose="020B0604020202020204" pitchFamily="34" charset="0"/>
              </a:rPr>
              <a:t>2.3 </a:t>
            </a:r>
            <a:r>
              <a:rPr lang="en-US" b="1" dirty="0">
                <a:latin typeface="Arial" panose="020B0604020202020204" pitchFamily="34" charset="0"/>
                <a:cs typeface="Arial" panose="020B0604020202020204" pitchFamily="34" charset="0"/>
              </a:rPr>
              <a:t>Sugar loss in final </a:t>
            </a:r>
            <a:r>
              <a:rPr lang="en-US" b="1" dirty="0" smtClean="0">
                <a:latin typeface="Arial" panose="020B0604020202020204" pitchFamily="34" charset="0"/>
                <a:cs typeface="Arial" panose="020B0604020202020204" pitchFamily="34" charset="0"/>
              </a:rPr>
              <a:t>molasses and measures to control it</a:t>
            </a:r>
            <a:r>
              <a:rPr lang="en-US" b="1" dirty="0" smtClean="0"/>
              <a:t/>
            </a:r>
            <a:br>
              <a:rPr lang="en-US" b="1" dirty="0" smtClean="0"/>
            </a:br>
            <a:endParaRPr lang="en-US" dirty="0"/>
          </a:p>
        </p:txBody>
      </p:sp>
      <p:sp>
        <p:nvSpPr>
          <p:cNvPr id="3" name="Content Placeholder 2"/>
          <p:cNvSpPr>
            <a:spLocks noGrp="1"/>
          </p:cNvSpPr>
          <p:nvPr>
            <p:ph idx="1"/>
          </p:nvPr>
        </p:nvSpPr>
        <p:spPr>
          <a:xfrm>
            <a:off x="1408670" y="1186248"/>
            <a:ext cx="10478530" cy="5671751"/>
          </a:xfrm>
        </p:spPr>
        <p:txBody>
          <a:bodyPr>
            <a:normAutofit fontScale="92500" lnSpcReduction="20000"/>
          </a:bodyPr>
          <a:lstStyle/>
          <a:p>
            <a:pPr marL="0" indent="0" algn="just">
              <a:lnSpc>
                <a:spcPct val="150000"/>
              </a:lnSpc>
              <a:buNone/>
            </a:pPr>
            <a:r>
              <a:rPr lang="en-US" sz="1900" dirty="0" smtClean="0">
                <a:solidFill>
                  <a:schemeClr val="tx1"/>
                </a:solidFill>
                <a:latin typeface="Arial" panose="020B0604020202020204" pitchFamily="34" charset="0"/>
                <a:cs typeface="Arial" panose="020B0604020202020204" pitchFamily="34" charset="0"/>
              </a:rPr>
              <a:t>Sugar </a:t>
            </a:r>
            <a:r>
              <a:rPr lang="en-US" sz="1900" dirty="0">
                <a:solidFill>
                  <a:schemeClr val="tx1"/>
                </a:solidFill>
                <a:latin typeface="Arial" panose="020B0604020202020204" pitchFamily="34" charset="0"/>
                <a:cs typeface="Arial" panose="020B0604020202020204" pitchFamily="34" charset="0"/>
              </a:rPr>
              <a:t>loss in molasses is highly dependent on </a:t>
            </a:r>
            <a:r>
              <a:rPr lang="en-US" sz="1900" dirty="0" smtClean="0">
                <a:solidFill>
                  <a:schemeClr val="tx1"/>
                </a:solidFill>
                <a:latin typeface="Arial" panose="020B0604020202020204" pitchFamily="34" charset="0"/>
                <a:cs typeface="Arial" panose="020B0604020202020204" pitchFamily="34" charset="0"/>
              </a:rPr>
              <a:t>cane quality </a:t>
            </a:r>
            <a:r>
              <a:rPr lang="en-US" sz="1900" dirty="0">
                <a:solidFill>
                  <a:schemeClr val="tx1"/>
                </a:solidFill>
                <a:latin typeface="Arial" panose="020B0604020202020204" pitchFamily="34" charset="0"/>
                <a:cs typeface="Arial" panose="020B0604020202020204" pitchFamily="34" charset="0"/>
              </a:rPr>
              <a:t>and process </a:t>
            </a:r>
            <a:r>
              <a:rPr lang="en-US" sz="1900" dirty="0" smtClean="0">
                <a:solidFill>
                  <a:schemeClr val="tx1"/>
                </a:solidFill>
                <a:latin typeface="Arial" panose="020B0604020202020204" pitchFamily="34" charset="0"/>
                <a:cs typeface="Arial" panose="020B0604020202020204" pitchFamily="34" charset="0"/>
              </a:rPr>
              <a:t>efficiency. </a:t>
            </a:r>
            <a:r>
              <a:rPr lang="en-US" sz="1900" dirty="0">
                <a:solidFill>
                  <a:schemeClr val="tx1"/>
                </a:solidFill>
                <a:latin typeface="Arial" panose="020B0604020202020204" pitchFamily="34" charset="0"/>
                <a:cs typeface="Arial" panose="020B0604020202020204" pitchFamily="34" charset="0"/>
              </a:rPr>
              <a:t>T</a:t>
            </a:r>
            <a:r>
              <a:rPr lang="en-US" sz="1900" dirty="0" smtClean="0">
                <a:solidFill>
                  <a:schemeClr val="tx1"/>
                </a:solidFill>
                <a:latin typeface="Arial" panose="020B0604020202020204" pitchFamily="34" charset="0"/>
                <a:cs typeface="Arial" panose="020B0604020202020204" pitchFamily="34" charset="0"/>
              </a:rPr>
              <a:t>he </a:t>
            </a:r>
            <a:r>
              <a:rPr lang="en-US" sz="1900" dirty="0">
                <a:solidFill>
                  <a:schemeClr val="tx1"/>
                </a:solidFill>
                <a:latin typeface="Arial" panose="020B0604020202020204" pitchFamily="34" charset="0"/>
                <a:cs typeface="Arial" panose="020B0604020202020204" pitchFamily="34" charset="0"/>
              </a:rPr>
              <a:t>only factor that can minimize molasses loss is process optimization. </a:t>
            </a:r>
            <a:r>
              <a:rPr lang="en-US" sz="1900" dirty="0" smtClean="0">
                <a:solidFill>
                  <a:schemeClr val="tx1"/>
                </a:solidFill>
                <a:latin typeface="Arial" panose="020B0604020202020204" pitchFamily="34" charset="0"/>
                <a:cs typeface="Arial" panose="020B0604020202020204" pitchFamily="34" charset="0"/>
              </a:rPr>
              <a:t>The percentage of sugar loss in molasses is always about three times higher than other losses collectively.</a:t>
            </a:r>
          </a:p>
          <a:p>
            <a:pPr algn="just">
              <a:lnSpc>
                <a:spcPct val="150000"/>
              </a:lnSpc>
              <a:buFont typeface="Wingdings" panose="05000000000000000000" pitchFamily="2" charset="2"/>
              <a:buChar char="Ø"/>
            </a:pPr>
            <a:r>
              <a:rPr lang="en-US" sz="1900" dirty="0" smtClean="0">
                <a:solidFill>
                  <a:schemeClr val="tx1"/>
                </a:solidFill>
                <a:latin typeface="Arial" panose="020B0604020202020204" pitchFamily="34" charset="0"/>
                <a:cs typeface="Arial" panose="020B0604020202020204" pitchFamily="34" charset="0"/>
              </a:rPr>
              <a:t>Cane Quality </a:t>
            </a:r>
            <a:r>
              <a:rPr lang="en-US" sz="1900" b="1" dirty="0" smtClean="0">
                <a:solidFill>
                  <a:schemeClr val="tx1"/>
                </a:solidFill>
                <a:latin typeface="Arial" panose="020B0604020202020204" pitchFamily="34" charset="0"/>
                <a:cs typeface="Arial" panose="020B0604020202020204" pitchFamily="34" charset="0"/>
              </a:rPr>
              <a:t>(Abdul Samee, </a:t>
            </a:r>
            <a:r>
              <a:rPr lang="en-US" sz="1900" b="1" i="1" dirty="0" smtClean="0">
                <a:solidFill>
                  <a:schemeClr val="tx1"/>
                </a:solidFill>
                <a:latin typeface="Arial" panose="020B0604020202020204" pitchFamily="34" charset="0"/>
                <a:cs typeface="Arial" panose="020B0604020202020204" pitchFamily="34" charset="0"/>
              </a:rPr>
              <a:t>et. al</a:t>
            </a:r>
            <a:r>
              <a:rPr lang="en-US" sz="1900" b="1" dirty="0" smtClean="0">
                <a:solidFill>
                  <a:schemeClr val="tx1"/>
                </a:solidFill>
                <a:latin typeface="Arial" panose="020B0604020202020204" pitchFamily="34" charset="0"/>
                <a:cs typeface="Arial" panose="020B0604020202020204" pitchFamily="34" charset="0"/>
              </a:rPr>
              <a:t>., 1997)</a:t>
            </a:r>
          </a:p>
          <a:p>
            <a:pPr algn="just">
              <a:lnSpc>
                <a:spcPct val="150000"/>
              </a:lnSpc>
              <a:buFont typeface="Wingdings" panose="05000000000000000000" pitchFamily="2" charset="2"/>
              <a:buChar char="Ø"/>
            </a:pPr>
            <a:r>
              <a:rPr lang="en-US" sz="1900" dirty="0" smtClean="0">
                <a:solidFill>
                  <a:schemeClr val="tx1"/>
                </a:solidFill>
                <a:latin typeface="Arial" panose="020B0604020202020204" pitchFamily="34" charset="0"/>
                <a:cs typeface="Arial" panose="020B0604020202020204" pitchFamily="34" charset="0"/>
              </a:rPr>
              <a:t>Sucrose inversion in juice due to microbial growth </a:t>
            </a:r>
          </a:p>
          <a:p>
            <a:pPr algn="just">
              <a:lnSpc>
                <a:spcPct val="150000"/>
              </a:lnSpc>
              <a:buFont typeface="Wingdings" panose="05000000000000000000" pitchFamily="2" charset="2"/>
              <a:buChar char="Ø"/>
            </a:pPr>
            <a:r>
              <a:rPr lang="en-US" sz="1900" dirty="0" smtClean="0">
                <a:solidFill>
                  <a:schemeClr val="tx1"/>
                </a:solidFill>
                <a:latin typeface="Arial" panose="020B0604020202020204" pitchFamily="34" charset="0"/>
                <a:cs typeface="Arial" panose="020B0604020202020204" pitchFamily="34" charset="0"/>
              </a:rPr>
              <a:t>Poor clarification (pH and Temperature) </a:t>
            </a:r>
            <a:r>
              <a:rPr lang="en-US" sz="1900" b="1" dirty="0" smtClean="0">
                <a:solidFill>
                  <a:schemeClr val="tx1"/>
                </a:solidFill>
                <a:latin typeface="Arial" panose="020B0604020202020204" pitchFamily="34" charset="0"/>
                <a:cs typeface="Arial" panose="020B0604020202020204" pitchFamily="34" charset="0"/>
              </a:rPr>
              <a:t>(Panpae, </a:t>
            </a:r>
            <a:r>
              <a:rPr lang="en-US" sz="1900" b="1" i="1" dirty="0" smtClean="0">
                <a:solidFill>
                  <a:schemeClr val="tx1"/>
                </a:solidFill>
                <a:latin typeface="Arial" panose="020B0604020202020204" pitchFamily="34" charset="0"/>
                <a:cs typeface="Arial" panose="020B0604020202020204" pitchFamily="34" charset="0"/>
              </a:rPr>
              <a:t>et. al</a:t>
            </a:r>
            <a:r>
              <a:rPr lang="en-US" sz="1900" b="1" dirty="0" smtClean="0">
                <a:solidFill>
                  <a:schemeClr val="tx1"/>
                </a:solidFill>
                <a:latin typeface="Arial" panose="020B0604020202020204" pitchFamily="34" charset="0"/>
                <a:cs typeface="Arial" panose="020B0604020202020204" pitchFamily="34" charset="0"/>
              </a:rPr>
              <a:t>., 2008)</a:t>
            </a:r>
          </a:p>
          <a:p>
            <a:pPr algn="just">
              <a:lnSpc>
                <a:spcPct val="150000"/>
              </a:lnSpc>
              <a:buFont typeface="Wingdings" panose="05000000000000000000" pitchFamily="2" charset="2"/>
              <a:buChar char="Ø"/>
            </a:pPr>
            <a:r>
              <a:rPr lang="en-US" sz="1900" dirty="0" smtClean="0">
                <a:solidFill>
                  <a:schemeClr val="tx1"/>
                </a:solidFill>
                <a:latin typeface="Arial" panose="020B0604020202020204" pitchFamily="34" charset="0"/>
                <a:cs typeface="Arial" panose="020B0604020202020204" pitchFamily="34" charset="0"/>
              </a:rPr>
              <a:t>Temperature and Retention time of juice during evaporation </a:t>
            </a:r>
            <a:r>
              <a:rPr lang="en-US" sz="1900" b="1" dirty="0" smtClean="0">
                <a:solidFill>
                  <a:schemeClr val="tx1"/>
                </a:solidFill>
                <a:latin typeface="Arial" panose="020B0604020202020204" pitchFamily="34" charset="0"/>
                <a:cs typeface="Arial" panose="020B0604020202020204" pitchFamily="34" charset="0"/>
              </a:rPr>
              <a:t>(Purchase </a:t>
            </a:r>
            <a:r>
              <a:rPr lang="en-US" sz="1900" b="1" i="1" dirty="0" smtClean="0">
                <a:solidFill>
                  <a:schemeClr val="tx1"/>
                </a:solidFill>
                <a:latin typeface="Arial" panose="020B0604020202020204" pitchFamily="34" charset="0"/>
                <a:cs typeface="Arial" panose="020B0604020202020204" pitchFamily="34" charset="0"/>
              </a:rPr>
              <a:t>et. al</a:t>
            </a:r>
            <a:r>
              <a:rPr lang="en-US" sz="1900" b="1" dirty="0" smtClean="0">
                <a:solidFill>
                  <a:schemeClr val="tx1"/>
                </a:solidFill>
                <a:latin typeface="Arial" panose="020B0604020202020204" pitchFamily="34" charset="0"/>
                <a:cs typeface="Arial" panose="020B0604020202020204" pitchFamily="34" charset="0"/>
              </a:rPr>
              <a:t>.,1987)</a:t>
            </a:r>
          </a:p>
          <a:p>
            <a:pPr algn="just">
              <a:lnSpc>
                <a:spcPct val="150000"/>
              </a:lnSpc>
              <a:buFont typeface="Wingdings" panose="05000000000000000000" pitchFamily="2" charset="2"/>
              <a:buChar char="Ø"/>
            </a:pPr>
            <a:r>
              <a:rPr lang="en-US" sz="1900" dirty="0" smtClean="0">
                <a:solidFill>
                  <a:schemeClr val="tx1"/>
                </a:solidFill>
                <a:latin typeface="Arial" panose="020B0604020202020204" pitchFamily="34" charset="0"/>
                <a:cs typeface="Arial" panose="020B0604020202020204" pitchFamily="34" charset="0"/>
              </a:rPr>
              <a:t>Pan Exhaustion</a:t>
            </a:r>
          </a:p>
          <a:p>
            <a:pPr algn="just">
              <a:lnSpc>
                <a:spcPct val="150000"/>
              </a:lnSpc>
              <a:buFont typeface="Wingdings" panose="05000000000000000000" pitchFamily="2" charset="2"/>
              <a:buChar char="Ø"/>
            </a:pPr>
            <a:r>
              <a:rPr lang="en-US" sz="1900" dirty="0" smtClean="0">
                <a:solidFill>
                  <a:schemeClr val="tx1"/>
                </a:solidFill>
                <a:latin typeface="Arial" panose="020B0604020202020204" pitchFamily="34" charset="0"/>
                <a:cs typeface="Arial" panose="020B0604020202020204" pitchFamily="34" charset="0"/>
              </a:rPr>
              <a:t>Reducing sugar </a:t>
            </a:r>
            <a:r>
              <a:rPr lang="en-US" sz="1900" dirty="0" smtClean="0">
                <a:solidFill>
                  <a:schemeClr val="tx1"/>
                </a:solidFill>
                <a:latin typeface="Arial" panose="020B0604020202020204" pitchFamily="34" charset="0"/>
                <a:cs typeface="Arial" panose="020B0604020202020204" pitchFamily="34" charset="0"/>
              </a:rPr>
              <a:t>to Ash ratio </a:t>
            </a:r>
            <a:r>
              <a:rPr lang="en-US" sz="1900" b="1" dirty="0" smtClean="0">
                <a:solidFill>
                  <a:schemeClr val="tx1"/>
                </a:solidFill>
                <a:latin typeface="Arial" panose="020B0604020202020204" pitchFamily="34" charset="0"/>
                <a:cs typeface="Arial" panose="020B0604020202020204" pitchFamily="34" charset="0"/>
              </a:rPr>
              <a:t>(F + G) / A</a:t>
            </a:r>
          </a:p>
          <a:p>
            <a:pPr algn="just">
              <a:lnSpc>
                <a:spcPct val="150000"/>
              </a:lnSpc>
              <a:buFont typeface="Wingdings" panose="05000000000000000000" pitchFamily="2" charset="2"/>
              <a:buChar char="Ø"/>
            </a:pPr>
            <a:r>
              <a:rPr lang="en-US" sz="1900" dirty="0" smtClean="0">
                <a:solidFill>
                  <a:schemeClr val="tx1"/>
                </a:solidFill>
                <a:latin typeface="Arial" panose="020B0604020202020204" pitchFamily="34" charset="0"/>
                <a:cs typeface="Arial" panose="020B0604020202020204" pitchFamily="34" charset="0"/>
              </a:rPr>
              <a:t>Centrifugal operation</a:t>
            </a:r>
          </a:p>
          <a:p>
            <a:pPr algn="just">
              <a:lnSpc>
                <a:spcPct val="150000"/>
              </a:lnSpc>
              <a:buFont typeface="Wingdings" panose="05000000000000000000" pitchFamily="2" charset="2"/>
              <a:buChar char="Ø"/>
            </a:pPr>
            <a:r>
              <a:rPr lang="en-US" sz="1900" dirty="0">
                <a:solidFill>
                  <a:schemeClr val="tx1"/>
                </a:solidFill>
                <a:latin typeface="Arial" panose="020B0604020202020204" pitchFamily="34" charset="0"/>
                <a:cs typeface="Arial" panose="020B0604020202020204" pitchFamily="34" charset="0"/>
              </a:rPr>
              <a:t>N</a:t>
            </a:r>
            <a:r>
              <a:rPr lang="en-US" sz="1900" dirty="0" smtClean="0">
                <a:solidFill>
                  <a:schemeClr val="tx1"/>
                </a:solidFill>
                <a:latin typeface="Arial" panose="020B0604020202020204" pitchFamily="34" charset="0"/>
                <a:cs typeface="Arial" panose="020B0604020202020204" pitchFamily="34" charset="0"/>
              </a:rPr>
              <a:t>on-sucrose in final molasses must be minimized, as each unit of it will carry (P/100-P) units of sucrose. </a:t>
            </a:r>
            <a:r>
              <a:rPr lang="en-US" sz="1900" b="1" dirty="0">
                <a:solidFill>
                  <a:schemeClr val="tx1"/>
                </a:solidFill>
                <a:latin typeface="Arial" panose="020B0604020202020204" pitchFamily="34" charset="0"/>
                <a:cs typeface="Arial" panose="020B0604020202020204" pitchFamily="34" charset="0"/>
              </a:rPr>
              <a:t>(</a:t>
            </a:r>
            <a:r>
              <a:rPr lang="en-US" sz="1900" b="1" dirty="0" smtClean="0">
                <a:solidFill>
                  <a:schemeClr val="tx1"/>
                </a:solidFill>
                <a:latin typeface="Arial" panose="020B0604020202020204" pitchFamily="34" charset="0"/>
                <a:cs typeface="Arial" panose="020B0604020202020204" pitchFamily="34" charset="0"/>
              </a:rPr>
              <a:t>Love and </a:t>
            </a:r>
            <a:r>
              <a:rPr lang="en-US" sz="1900" b="1" dirty="0" err="1" smtClean="0">
                <a:solidFill>
                  <a:schemeClr val="tx1"/>
                </a:solidFill>
                <a:latin typeface="Arial" panose="020B0604020202020204" pitchFamily="34" charset="0"/>
                <a:cs typeface="Arial" panose="020B0604020202020204" pitchFamily="34" charset="0"/>
              </a:rPr>
              <a:t>muzzel</a:t>
            </a:r>
            <a:r>
              <a:rPr lang="en-US" sz="1900" b="1" dirty="0" smtClean="0">
                <a:solidFill>
                  <a:schemeClr val="tx1"/>
                </a:solidFill>
                <a:latin typeface="Arial" panose="020B0604020202020204" pitchFamily="34" charset="0"/>
                <a:cs typeface="Arial" panose="020B0604020202020204" pitchFamily="34" charset="0"/>
              </a:rPr>
              <a:t>, 2009)</a:t>
            </a:r>
            <a:endParaRPr lang="en-US" sz="1900"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endParaRPr lang="en-US" dirty="0" smtClean="0">
              <a:solidFill>
                <a:schemeClr val="tx1"/>
              </a:solidFill>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endParaRPr lang="en-US" dirty="0" smtClean="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endParaRPr lang="en-US" dirty="0" smtClean="0">
              <a:latin typeface="Arial" panose="020B0604020202020204" pitchFamily="34" charset="0"/>
              <a:cs typeface="Arial" panose="020B0604020202020204" pitchFamily="34" charset="0"/>
            </a:endParaRPr>
          </a:p>
          <a:p>
            <a:pPr marL="0" indent="0" algn="just">
              <a:lnSpc>
                <a:spcPct val="150000"/>
              </a:lnSpc>
              <a:buNone/>
            </a:pPr>
            <a:endParaRPr lang="en-US" b="1" dirty="0" smtClean="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endParaRPr lang="en-US" dirty="0" smtClean="0">
              <a:latin typeface="Arial" panose="020B0604020202020204" pitchFamily="34" charset="0"/>
              <a:cs typeface="Arial" panose="020B0604020202020204" pitchFamily="34" charset="0"/>
            </a:endParaRPr>
          </a:p>
          <a:p>
            <a:pPr marL="0" indent="0" algn="just">
              <a:lnSpc>
                <a:spcPct val="150000"/>
              </a:lnSpc>
              <a:buNone/>
            </a:pPr>
            <a:endParaRPr lang="en-US" dirty="0" smtClean="0">
              <a:latin typeface="Arial" panose="020B0604020202020204" pitchFamily="34" charset="0"/>
              <a:cs typeface="Arial" panose="020B0604020202020204" pitchFamily="34" charset="0"/>
            </a:endParaRPr>
          </a:p>
          <a:p>
            <a:pPr marL="0" indent="0" algn="just">
              <a:lnSpc>
                <a:spcPct val="150000"/>
              </a:lnSpc>
              <a:buNone/>
            </a:pP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89156298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2089</TotalTime>
  <Words>1252</Words>
  <Application>Microsoft Office PowerPoint</Application>
  <PresentationFormat>Widescreen</PresentationFormat>
  <Paragraphs>142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Wingdings</vt:lpstr>
      <vt:lpstr>Wingdings 3</vt:lpstr>
      <vt:lpstr>Wisp</vt:lpstr>
      <vt:lpstr>Assessment and Control of Losses during Sugar Production in Pakistan</vt:lpstr>
      <vt:lpstr>Table of Contents </vt:lpstr>
      <vt:lpstr>1. Abstract</vt:lpstr>
      <vt:lpstr>1.1 Background of the problem</vt:lpstr>
      <vt:lpstr> 1.2 Significance of the study </vt:lpstr>
      <vt:lpstr>2.0 Sugar industry Losses</vt:lpstr>
      <vt:lpstr>2.1 Sugar loss in bagasse and measures to reduce it </vt:lpstr>
      <vt:lpstr>2.2 Sugar loss in mud and measures to reduce it</vt:lpstr>
      <vt:lpstr>2.3 Sugar loss in final molasses and measures to control it </vt:lpstr>
      <vt:lpstr>2.4 Calculations used for undetermined losses in Pakistan</vt:lpstr>
      <vt:lpstr>2.5 Proposed calculations for undetermined losses</vt:lpstr>
      <vt:lpstr>2.6 Identification of undetermined losses using boiling house mass balance</vt:lpstr>
      <vt:lpstr>3.1 Losses Benchmark in Sugar Industry of Pakistan </vt:lpstr>
      <vt:lpstr>3.2 Don’t underestimate the sugar losses, as they are money, a big money </vt:lpstr>
      <vt:lpstr>4. Conclusions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of Operational Loss of Sugar During Sugar Cane Processing</dc:title>
  <dc:creator>PC</dc:creator>
  <cp:lastModifiedBy>Aamir Shahazad</cp:lastModifiedBy>
  <cp:revision>347</cp:revision>
  <dcterms:created xsi:type="dcterms:W3CDTF">2021-03-17T04:33:03Z</dcterms:created>
  <dcterms:modified xsi:type="dcterms:W3CDTF">2023-09-11T20:33:36Z</dcterms:modified>
</cp:coreProperties>
</file>